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776" r:id="rId2"/>
    <p:sldId id="662" r:id="rId3"/>
    <p:sldId id="665" r:id="rId4"/>
    <p:sldId id="736" r:id="rId5"/>
    <p:sldId id="737" r:id="rId6"/>
    <p:sldId id="742" r:id="rId7"/>
    <p:sldId id="745" r:id="rId8"/>
    <p:sldId id="757" r:id="rId9"/>
    <p:sldId id="779" r:id="rId10"/>
    <p:sldId id="780" r:id="rId11"/>
    <p:sldId id="781" r:id="rId12"/>
    <p:sldId id="782" r:id="rId13"/>
    <p:sldId id="783" r:id="rId14"/>
    <p:sldId id="784" r:id="rId15"/>
    <p:sldId id="734" r:id="rId16"/>
    <p:sldId id="741" r:id="rId17"/>
    <p:sldId id="743" r:id="rId18"/>
    <p:sldId id="749" r:id="rId19"/>
    <p:sldId id="751" r:id="rId20"/>
    <p:sldId id="748" r:id="rId21"/>
    <p:sldId id="753" r:id="rId22"/>
    <p:sldId id="754" r:id="rId23"/>
    <p:sldId id="755" r:id="rId24"/>
    <p:sldId id="806" r:id="rId25"/>
    <p:sldId id="802" r:id="rId26"/>
    <p:sldId id="790" r:id="rId27"/>
    <p:sldId id="792" r:id="rId28"/>
    <p:sldId id="794" r:id="rId29"/>
    <p:sldId id="797" r:id="rId30"/>
    <p:sldId id="796" r:id="rId31"/>
    <p:sldId id="799" r:id="rId32"/>
    <p:sldId id="800" r:id="rId33"/>
    <p:sldId id="735" r:id="rId34"/>
    <p:sldId id="798" r:id="rId35"/>
    <p:sldId id="746" r:id="rId36"/>
    <p:sldId id="801" r:id="rId37"/>
    <p:sldId id="758" r:id="rId38"/>
    <p:sldId id="760" r:id="rId39"/>
    <p:sldId id="762" r:id="rId40"/>
    <p:sldId id="764" r:id="rId41"/>
    <p:sldId id="766" r:id="rId42"/>
    <p:sldId id="767" r:id="rId43"/>
    <p:sldId id="768" r:id="rId44"/>
    <p:sldId id="769" r:id="rId45"/>
    <p:sldId id="770" r:id="rId46"/>
    <p:sldId id="803" r:id="rId47"/>
    <p:sldId id="772" r:id="rId48"/>
    <p:sldId id="804" r:id="rId49"/>
    <p:sldId id="774" r:id="rId50"/>
    <p:sldId id="805" r:id="rId51"/>
    <p:sldId id="623" r:id="rId5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83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inik Dudek" initials="DD" lastIdx="1" clrIdx="0">
    <p:extLst>
      <p:ext uri="{19B8F6BF-5375-455C-9EA6-DF929625EA0E}">
        <p15:presenceInfo xmlns="" xmlns:p15="http://schemas.microsoft.com/office/powerpoint/2012/main" userId="S-1-5-21-1824808732-2955680445-216867261-1131" providerId="AD"/>
      </p:ext>
    </p:extLst>
  </p:cmAuthor>
  <p:cmAuthor id="2" name="Grzegorz Modlibowski" initials="GM" lastIdx="34" clrIdx="1">
    <p:extLst>
      <p:ext uri="{19B8F6BF-5375-455C-9EA6-DF929625EA0E}">
        <p15:presenceInfo xmlns="" xmlns:p15="http://schemas.microsoft.com/office/powerpoint/2012/main" userId="Grzegorz Modlibowsk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810" autoAdjust="0"/>
    <p:restoredTop sz="94638" autoAdjust="0"/>
  </p:normalViewPr>
  <p:slideViewPr>
    <p:cSldViewPr snapToObjects="1" showGuides="1">
      <p:cViewPr>
        <p:scale>
          <a:sx n="100" d="100"/>
          <a:sy n="100" d="100"/>
        </p:scale>
        <p:origin x="96" y="138"/>
      </p:cViewPr>
      <p:guideLst>
        <p:guide orient="horz" pos="2251"/>
        <p:guide pos="3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90AA4-8324-4B1E-88EF-8F2E158CA379}" type="datetimeFigureOut">
              <a:rPr lang="pl-PL" smtClean="0"/>
              <a:pPr/>
              <a:t>2020-05-06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7AA77-95E3-4E14-8D5F-79611564664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3146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</a:t>
            </a:fld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12</a:t>
            </a:fld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20</a:t>
            </a:fld>
            <a:endParaRPr lang="pl-P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26</a:t>
            </a:fld>
            <a:endParaRPr lang="pl-P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27</a:t>
            </a:fld>
            <a:endParaRPr lang="pl-P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28</a:t>
            </a:fld>
            <a:endParaRPr lang="pl-P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29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30</a:t>
            </a:fld>
            <a:endParaRPr lang="pl-P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31</a:t>
            </a:fld>
            <a:endParaRPr lang="pl-P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32</a:t>
            </a:fld>
            <a:endParaRPr lang="pl-P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33</a:t>
            </a:fld>
            <a:endParaRPr lang="pl-P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34</a:t>
            </a:fld>
            <a:endParaRPr lang="pl-P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35</a:t>
            </a:fld>
            <a:endParaRPr lang="pl-P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36</a:t>
            </a:fld>
            <a:endParaRPr lang="pl-P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37</a:t>
            </a:fld>
            <a:endParaRPr lang="pl-P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38</a:t>
            </a:fld>
            <a:endParaRPr lang="pl-P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39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40</a:t>
            </a:fld>
            <a:endParaRPr lang="pl-P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41</a:t>
            </a:fld>
            <a:endParaRPr lang="pl-P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42</a:t>
            </a:fld>
            <a:endParaRPr lang="pl-P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43</a:t>
            </a:fld>
            <a:endParaRPr lang="pl-P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44</a:t>
            </a:fld>
            <a:endParaRPr lang="pl-P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45</a:t>
            </a:fld>
            <a:endParaRPr lang="pl-P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46</a:t>
            </a:fld>
            <a:endParaRPr lang="pl-P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47</a:t>
            </a:fld>
            <a:endParaRPr lang="pl-P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48</a:t>
            </a:fld>
            <a:endParaRPr lang="pl-P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49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50</a:t>
            </a:fld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E7AA77-95E3-4E14-8D5F-79611564664F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C1915E9-A575-4D4E-AFA5-208E81F8FD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917A7106-1EBC-4DCF-BF37-63B1EC793E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F1388834-9E4A-4887-B262-8DBA6886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EF7E7-B7BD-4348-B5CD-674FAB1626CB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F15F1A16-D863-4CEB-9F1E-67B76962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C0FD628B-3C0B-457E-A36D-33E7DD817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56925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D094AD2-8D2A-4D17-A6EC-8F645C4D1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D877639E-CECD-4462-ACDA-6549CFE16C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767D0AD4-37BB-4B78-A7EB-3AE67A9DE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A7049-6F0B-45D2-A833-4D333DECF4AE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6FC9ED27-B548-47F7-83C8-75522201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8A0C1BCD-F5BB-4D48-AEA8-D3281577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94660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E881B0C3-F98C-4FB3-A7E2-8C57C88836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65EF81CC-5A14-4F4F-86DE-3E6D968F5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AA535A55-82CD-4E2F-99B6-ACA69A87A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3086-2737-4E68-AD9D-144D8AB7377C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4A67363A-6ED7-4F59-B5F2-D9EC0C342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0C94BAD9-5F57-48F9-B8B9-060DD3B0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47195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D0C86D3-D09E-4DBF-8D16-CB0E7F643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F804EC53-05BC-40E8-8504-36110F7F0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4A5B9E10-5A7C-4763-954C-8F1111B4B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FDEA-5FA1-4606-9443-FE376AC6CA29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D8E69555-6BA8-4E1B-874B-28A325DC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8BE2D459-1464-43B4-BD46-97A6F4D99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82562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4BAB1B3-EBE0-4872-BED5-5487F35FE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99E8750-00E1-4EED-BD95-2D3C0C947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77F8D572-9014-48BD-835A-309A9530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721E-45CD-416B-BC41-0CCDEB625ECF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DEED6AD0-5C44-4A09-B8C6-D0FD620A3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3A7428C4-E9F6-4AF1-8110-85AB94100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9429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6B9E2402-2383-4D9E-A057-B66619686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82A9C1B4-786B-48FA-AA5C-75F9A4217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43286987-4301-4480-A1D3-4B2A2B1B3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B3D81AD4-F8B5-41D6-8985-62BB523B4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9726-9D3C-4DFC-BF5E-28B50C217CB4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514DDB1A-5363-4C0F-8F85-6A608517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90F94C8C-3C10-431C-88BD-87F63EE1E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997817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498A0E8-839D-4A06-9E97-C84A1DBF2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C6A1A4C2-0183-422F-93E6-08EC582AF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1FC9BC2F-054F-466A-A4BD-4FD786498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3FA62D24-C1F2-4673-8588-4756E386FD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E5B58E75-6635-439E-8DDE-EED1D91E39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F8C5CE42-A0A6-461E-B997-F7C4D790B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24E9E-2D77-480E-B91A-DEA079DC3221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A4AB6118-1D31-444D-9F0A-A00B0125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41BB2956-FFB8-4597-9B16-D0F35F71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379420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7465D3D-C782-4F02-9B68-027D32998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49F81BAE-D7CD-4293-B7D9-6303C8028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31B7-6DB4-407E-9101-A7098A235E27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C1060AFC-C57B-4160-B835-C44B0675B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244D8863-B873-403E-AF6A-B352F00E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44014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4E6CDAD5-74B5-4AFE-BD8C-06146213A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C17C5-0102-49C4-ACC6-D7DC9324E390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54D1F4A4-A999-429D-8DB9-9F4220C4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66761743-CD86-4D59-B7E0-6B0F40471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009729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6F7717F2-DDE9-4256-BB9C-765427516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675ABBDC-1163-4D19-8197-2DD47269B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96C38E85-6443-470A-83B4-9F1AD90BC5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FE2B4485-CB91-4445-8A22-9436694F3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42C54-E1DC-4776-B24C-310D1742052D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55AA6933-BAC9-4B19-A350-21D15D69C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46184B22-E6CA-46FD-A820-641C55AAA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8936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AF77625-C446-4ECB-BD87-0293141A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037622FF-1AF5-400A-A1DB-AFE1F9781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785A7F6F-9E4D-4DCE-982C-ED55291B4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1CBDDD2E-CB9C-4813-BC6D-823D803B0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D60A3-2549-4096-9C02-DF98A557DB01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2C969CAB-20A5-47F4-AF65-EA9B59E43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AAF88EA9-5C28-44AA-89F4-A3B47835B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69547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33AFDC00-5C56-4C88-B70F-AFF3DA89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61D3E173-1C6C-41D6-8DB5-414B44D37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7CEFE526-3551-41E5-980A-1E6DCC2EF7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34185-A628-4428-B442-8513B33BB0E9}" type="datetime1">
              <a:rPr lang="pl-PL" smtClean="0"/>
              <a:pPr/>
              <a:t>2020-05-06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76399470-E04E-48A6-93AB-787500E65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A61C271C-FE45-4AAF-82F1-53725BCD50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CEE1A-08B2-421E-AC0C-69333F05AF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75489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nom.edu.pl/publikacje/mazur_marian/cybernetyczna_teoria_ukladow_samodzielnych-tiff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nom.edu.pl/publikacje/kossecki_jozef/elementy_wojny_informacyjnej-ocr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WvksHFnJ-s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nom.edu.pl/" TargetMode="External"/><Relationship Id="rId2" Type="http://schemas.openxmlformats.org/officeDocument/2006/relationships/hyperlink" Target="http://www.naiwarszawa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ocjocybernetyka.p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nom.edu.pl/publikacje/mazur_marian/tajemnice_charakteru_czyli_poznaj_samego_siebie-ocr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tonom.edu.pl/publikacje/mazur_marian/tajemnice_charakteru_czyli_poznaj_samego_siebie-ocr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273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/>
              <a:t>Cybernetyczne Podstawy Walki </a:t>
            </a:r>
            <a:r>
              <a:rPr lang="pl-PL" b="1" dirty="0" smtClean="0"/>
              <a:t>Informacyjnej</a:t>
            </a:r>
            <a:br>
              <a:rPr lang="pl-PL" b="1" dirty="0" smtClean="0"/>
            </a:b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dirty="0"/>
              <a:t/>
            </a:r>
            <a:br>
              <a:rPr lang="pl-PL" dirty="0"/>
            </a:br>
            <a:r>
              <a:rPr lang="pl-PL" sz="1800" dirty="0" smtClean="0"/>
              <a:t> </a:t>
            </a:r>
            <a:r>
              <a:rPr lang="pl-PL" sz="4000" dirty="0" smtClean="0"/>
              <a:t>Homeostaza – równowaga funkcjonalna</a:t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4095736" y="5594674"/>
            <a:ext cx="1285884" cy="92869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115443"/>
            <a:ext cx="92601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System </a:t>
            </a:r>
            <a:r>
              <a:rPr lang="pl-PL" sz="2400" dirty="0" smtClean="0"/>
              <a:t>może </a:t>
            </a:r>
            <a:r>
              <a:rPr lang="pl-PL" sz="2400" dirty="0" smtClean="0"/>
              <a:t>pobierać z otoczenia i przetwarzać energomaterię. Do tego celu musi dysponować </a:t>
            </a:r>
            <a:r>
              <a:rPr lang="pl-PL" sz="2400" b="1" dirty="0" smtClean="0"/>
              <a:t>alimentatorem, </a:t>
            </a:r>
            <a:r>
              <a:rPr lang="pl-PL" sz="2400" dirty="0" smtClean="0"/>
              <a:t>który M. </a:t>
            </a:r>
            <a:r>
              <a:rPr lang="pl-PL" sz="2400" dirty="0" smtClean="0"/>
              <a:t>Mazur w </a:t>
            </a:r>
            <a:r>
              <a:rPr lang="pl-PL" sz="2400" dirty="0" smtClean="0"/>
              <a:t>swych wcześniejszych  pracach nazywał </a:t>
            </a:r>
            <a:r>
              <a:rPr lang="pl-PL" sz="2400" b="1" dirty="0" smtClean="0"/>
              <a:t>zasilaczem </a:t>
            </a:r>
            <a:r>
              <a:rPr lang="pl-PL" sz="2400" dirty="0" smtClean="0"/>
              <a:t>– czyli organem służącym </a:t>
            </a:r>
            <a:br>
              <a:rPr lang="pl-PL" sz="2400" dirty="0" smtClean="0"/>
            </a:br>
            <a:r>
              <a:rPr lang="pl-PL" sz="2400" dirty="0" smtClean="0"/>
              <a:t>do pobierania energomaterii z </a:t>
            </a:r>
            <a:r>
              <a:rPr lang="pl-PL" sz="2400" dirty="0" smtClean="0"/>
              <a:t>otoczenia.</a:t>
            </a:r>
            <a:endParaRPr lang="pl-PL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113184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Organ</a:t>
            </a:r>
            <a:r>
              <a:rPr lang="pl-PL" sz="2800" dirty="0" smtClean="0"/>
              <a:t>, który służy do oddziaływania na otoczenie – czyli wytwarzania reakcji – nazywamy </a:t>
            </a:r>
            <a:r>
              <a:rPr lang="pl-PL" sz="2800" b="1" dirty="0" smtClean="0"/>
              <a:t>efektorem</a:t>
            </a:r>
            <a:r>
              <a:rPr lang="pl-PL" sz="2800" dirty="0" smtClean="0"/>
              <a:t>. </a:t>
            </a:r>
            <a:r>
              <a:rPr lang="pl-PL" sz="2800" dirty="0" smtClean="0"/>
              <a:t>System cybernetyczny może mieć wiele takich organów</a:t>
            </a:r>
            <a:r>
              <a:rPr lang="pl-PL" sz="2800" dirty="0" smtClean="0"/>
              <a:t>.</a:t>
            </a:r>
          </a:p>
          <a:p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6501756" y="4786322"/>
            <a:ext cx="1285884" cy="92869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833553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Korelator</a:t>
            </a:r>
            <a:r>
              <a:rPr lang="pl-PL" sz="2800" dirty="0" smtClean="0"/>
              <a:t>, czyli organ </a:t>
            </a:r>
            <a:r>
              <a:rPr lang="pl-PL" sz="2800" dirty="0" smtClean="0"/>
              <a:t>służący </a:t>
            </a:r>
            <a:r>
              <a:rPr lang="pl-PL" sz="2800" dirty="0" smtClean="0"/>
              <a:t>do </a:t>
            </a:r>
            <a:r>
              <a:rPr lang="pl-PL" sz="2800" b="1" dirty="0" smtClean="0"/>
              <a:t>przetwarzania i przechowywania informacji</a:t>
            </a:r>
            <a:r>
              <a:rPr lang="pl-PL" sz="2800" dirty="0" smtClean="0"/>
              <a:t> w celu wykorzystania ich w dowolnym czasie odpowiednio do </a:t>
            </a:r>
            <a:r>
              <a:rPr lang="pl-PL" sz="2800" dirty="0" smtClean="0"/>
              <a:t>potrzeb związanych z realizacją celu.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5310182" y="3929066"/>
            <a:ext cx="1285884" cy="92869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214554"/>
            <a:ext cx="9260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Akumulator</a:t>
            </a:r>
            <a:r>
              <a:rPr lang="pl-PL" sz="2800" dirty="0" smtClean="0"/>
              <a:t> służy </a:t>
            </a:r>
            <a:r>
              <a:rPr lang="pl-PL" sz="2800" dirty="0" smtClean="0"/>
              <a:t>do przetwarzania i przechowywania energomaterii w celu wykorzystania jej w odpowiednim czasie.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5310182" y="5572140"/>
            <a:ext cx="1285884" cy="92869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188468"/>
            <a:ext cx="9260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Homeostat</a:t>
            </a:r>
            <a:r>
              <a:rPr lang="pl-PL" sz="2800" dirty="0" smtClean="0"/>
              <a:t> jest sprzężony zwrotnie z korelatorem </a:t>
            </a:r>
            <a:br>
              <a:rPr lang="pl-PL" sz="2800" dirty="0" smtClean="0"/>
            </a:br>
            <a:r>
              <a:rPr lang="pl-PL" sz="2800" dirty="0" smtClean="0"/>
              <a:t>i akumulatorem i może nimi sterować</a:t>
            </a:r>
            <a:r>
              <a:rPr lang="pl-PL" sz="2800" dirty="0" smtClean="0"/>
              <a:t>.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5310182" y="4786322"/>
            <a:ext cx="1285884" cy="92869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-25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3167390"/>
            <a:ext cx="92601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Homeostaza </a:t>
            </a:r>
            <a: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pl-PL" sz="2800" dirty="0" smtClean="0"/>
              <a:t>jest definiowana jako utrzymywanie równowagi funkcjonalnej przez zespół sprzężonych ze sobą regulatorów.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946166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Występowanie wszystkich możliwych sprzężeń sprawia, że </a:t>
            </a:r>
            <a:r>
              <a:rPr lang="pl-PL" sz="2800" b="1" dirty="0" smtClean="0"/>
              <a:t>zakłócenie stanu jednego z regulatorów jest usuwane przez wszystkie regulatory naraz</a:t>
            </a:r>
            <a:r>
              <a:rPr lang="pl-PL" sz="2800" dirty="0" smtClean="0"/>
              <a:t>, dzięki czemu równowaga całego ich zespołu jest </a:t>
            </a:r>
            <a:r>
              <a:rPr lang="pl-PL" sz="2800" b="1" dirty="0" smtClean="0"/>
              <a:t>utrzymywana z niezwykłą dokładnością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709282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Homeostat, jako organ wewnętrzny, nie ma styczności z otoczeniem</a:t>
            </a:r>
            <a:r>
              <a:rPr lang="pl-PL" sz="2800" dirty="0" smtClean="0"/>
              <a:t>, toteż zakłóceniem jest dla niego to, co się dzieje w korelatorze i akumulatorze, i wobec tego </a:t>
            </a:r>
            <a:r>
              <a:rPr lang="pl-PL" sz="2800" b="1" dirty="0" smtClean="0"/>
              <a:t>może on usuwać zakłócenie tylko przez oddziaływanie na korelator i akumulator</a:t>
            </a:r>
            <a:r>
              <a:rPr lang="pl-PL" sz="2800" dirty="0" smtClean="0"/>
              <a:t>.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Elipsa 8"/>
          <p:cNvSpPr/>
          <p:nvPr/>
        </p:nvSpPr>
        <p:spPr>
          <a:xfrm>
            <a:off x="5238744" y="4857760"/>
            <a:ext cx="1357322" cy="71438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926543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Sterowanie się systemu autonomicznego w otoczeniu opiera się na </a:t>
            </a:r>
            <a:r>
              <a:rPr lang="pl-PL" sz="2800" b="1" dirty="0" smtClean="0"/>
              <a:t>sprzężeniu zwrotnym</a:t>
            </a:r>
            <a:r>
              <a:rPr lang="pl-PL" sz="2800" dirty="0" smtClean="0"/>
              <a:t>, czego wynikiem jest występowanie zmian nie tylko w </a:t>
            </a:r>
            <a:r>
              <a:rPr lang="pl-PL" sz="2800" b="1" dirty="0" smtClean="0"/>
              <a:t>otoczeniu</a:t>
            </a:r>
            <a:r>
              <a:rPr lang="pl-PL" sz="2800" dirty="0" smtClean="0"/>
              <a:t>, lecz także w samym </a:t>
            </a:r>
            <a:r>
              <a:rPr lang="pl-PL" sz="2800" b="1" dirty="0" smtClean="0"/>
              <a:t>systemie</a:t>
            </a:r>
            <a:r>
              <a:rPr lang="pl-PL" sz="2800" dirty="0" smtClean="0"/>
              <a:t>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77053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Ponieważ </a:t>
            </a:r>
            <a:r>
              <a:rPr lang="pl-PL" sz="2800" b="1" dirty="0" smtClean="0"/>
              <a:t>wiele różnych procesów może się odbywać jednocześnie, więc homeostat musi być organem złożonym z wielu obwodów sprzężeń powiązanych ze sobą</a:t>
            </a:r>
            <a:r>
              <a:rPr lang="pl-PL" sz="2800" dirty="0" smtClean="0"/>
              <a:t>, dzięki czemu powstawaniu sprzężeń rozbieżnych w jednych obwodach przeciwdziałają sprzężenia zbieżne w innych, i na odwrót.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3167390"/>
            <a:ext cx="9260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Cybernetyka</a:t>
            </a:r>
            <a:r>
              <a:rPr lang="pl-P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jest to nauka o sterowaniu.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926543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Wśród receptorów można by rozróżniać receptory zewnętrzne (</a:t>
            </a:r>
            <a:r>
              <a:rPr lang="pl-PL" sz="2800" b="1" dirty="0" err="1" smtClean="0"/>
              <a:t>eksteroceptory</a:t>
            </a:r>
            <a:r>
              <a:rPr lang="pl-PL" sz="2800" dirty="0" smtClean="0"/>
              <a:t>), służące do pobierania informacji o stanie otoczenia, oraz receptory wewnętrzne (</a:t>
            </a:r>
            <a:r>
              <a:rPr lang="pl-PL" sz="2800" b="1" dirty="0" err="1" smtClean="0"/>
              <a:t>interoceptory</a:t>
            </a:r>
            <a:r>
              <a:rPr lang="pl-PL" sz="2800" dirty="0" smtClean="0"/>
              <a:t>), służące do pobierania informacji o stanie samego systemu.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77053"/>
            <a:ext cx="926011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Istotne w działaniu homeostatu </a:t>
            </a:r>
            <a:r>
              <a:rPr lang="pl-PL" sz="2800" dirty="0" smtClean="0"/>
              <a:t>jest to, że wprowadza ono do zachowania się systemu autonomicznego </a:t>
            </a:r>
            <a:r>
              <a:rPr lang="pl-PL" sz="2800" b="1" dirty="0" smtClean="0"/>
              <a:t>rozróżnienie między tym, co zakłóca równowagę funkcjonalną systemu autonomicznego, a tym, co ją przywraca</a:t>
            </a:r>
            <a:r>
              <a:rPr lang="pl-PL" sz="2800" dirty="0" smtClean="0"/>
              <a:t>, czyli — mówiąc językiem potocznym — między pożądanym a niepożądanym, między użytecznym a szkodliwym, </a:t>
            </a:r>
            <a:r>
              <a:rPr lang="pl-PL" sz="2800" b="1" dirty="0" smtClean="0"/>
              <a:t>między „dobrym” a „złym” </a:t>
            </a:r>
            <a:r>
              <a:rPr lang="pl-PL" sz="2800" b="1" dirty="0" smtClean="0"/>
              <a:t>zarówno w systemie jak i otoczeniu.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77053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Funkcjonowanie homeostatu </a:t>
            </a:r>
            <a:r>
              <a:rPr lang="pl-PL" sz="2800" dirty="0" smtClean="0"/>
              <a:t>przyczynia się do najskuteczniejszego sterowania się systemu, a więc i do możliwie </a:t>
            </a:r>
            <a:r>
              <a:rPr lang="pl-PL" sz="2800" b="1" dirty="0" smtClean="0"/>
              <a:t>najdłuższej egzystencji systemu autonomicznego</a:t>
            </a:r>
            <a:r>
              <a:rPr lang="pl-PL" sz="2800" dirty="0" smtClean="0"/>
              <a:t>.</a:t>
            </a:r>
          </a:p>
          <a:p>
            <a:pPr algn="ctr"/>
            <a:r>
              <a:rPr lang="pl-PL" sz="2800" dirty="0" smtClean="0"/>
              <a:t>Można powiedzieć, że dzięki funkcjonowaniu homeostatu </a:t>
            </a:r>
            <a:r>
              <a:rPr lang="pl-PL" sz="2800" b="1" dirty="0" smtClean="0"/>
              <a:t>system autonomiczny steruje się we własnym interesie</a:t>
            </a:r>
            <a:r>
              <a:rPr lang="pl-PL" sz="2800" dirty="0" smtClean="0"/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77053"/>
            <a:ext cx="92601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W rezultacie więc oprócz definicji systemu autonomicznego podanej w konwencji terminologicznej na początku tego </a:t>
            </a:r>
            <a:r>
              <a:rPr lang="pl-PL" sz="2800" dirty="0" smtClean="0"/>
              <a:t>wykładu można </a:t>
            </a:r>
            <a:r>
              <a:rPr lang="pl-PL" sz="2800" dirty="0" smtClean="0"/>
              <a:t>by wymienić rozmaite definicje pochodne :</a:t>
            </a:r>
          </a:p>
          <a:p>
            <a:pPr algn="ctr"/>
            <a:endParaRPr lang="pl-PL" sz="2800" dirty="0" smtClean="0"/>
          </a:p>
          <a:p>
            <a:pPr algn="ctr"/>
            <a:r>
              <a:rPr lang="pl-PL" sz="2800" b="1" dirty="0" smtClean="0"/>
              <a:t>system zdolny do utrzymywania się w równowadze funkcjonalnej,</a:t>
            </a:r>
          </a:p>
          <a:p>
            <a:pPr algn="ctr"/>
            <a:r>
              <a:rPr lang="pl-PL" sz="2800" b="1" dirty="0" smtClean="0"/>
              <a:t>system dążący do utrzymywania swojej egzystencji,</a:t>
            </a:r>
          </a:p>
          <a:p>
            <a:pPr algn="ctr"/>
            <a:r>
              <a:rPr lang="pl-PL" sz="2800" b="1" dirty="0" smtClean="0"/>
              <a:t>system funkcjonujący we własnym interesie, itp.</a:t>
            </a:r>
          </a:p>
          <a:p>
            <a:pPr algn="ctr"/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23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926543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Niebezpieczeństwo utraty zdolności sterowania jest najmniejsze, gdy </a:t>
            </a:r>
            <a:r>
              <a:rPr lang="pl-PL" sz="2800" b="1" dirty="0" smtClean="0"/>
              <a:t>stan systemu autonomicznego jest najbardziej odległy od obu tych granic.</a:t>
            </a:r>
            <a:r>
              <a:rPr lang="pl-PL" sz="2800" dirty="0" smtClean="0"/>
              <a:t> Stan taki jest określany jako </a:t>
            </a:r>
            <a:r>
              <a:rPr lang="pl-PL" sz="2800" b="1" dirty="0" smtClean="0"/>
              <a:t>równowaga funkcjonalna</a:t>
            </a:r>
            <a:r>
              <a:rPr lang="pl-PL" sz="2800" dirty="0" smtClean="0"/>
              <a:t>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trzałka w dół 8"/>
          <p:cNvSpPr/>
          <p:nvPr/>
        </p:nvSpPr>
        <p:spPr>
          <a:xfrm>
            <a:off x="5167306" y="4643446"/>
            <a:ext cx="571504" cy="357190"/>
          </a:xfrm>
          <a:prstGeom prst="downArrow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Strzałka w dół 9"/>
          <p:cNvSpPr/>
          <p:nvPr/>
        </p:nvSpPr>
        <p:spPr>
          <a:xfrm>
            <a:off x="6095999" y="5429265"/>
            <a:ext cx="571504" cy="357190"/>
          </a:xfrm>
          <a:prstGeom prst="downArrow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1" name="Strzałka w dół 10"/>
          <p:cNvSpPr/>
          <p:nvPr/>
        </p:nvSpPr>
        <p:spPr>
          <a:xfrm rot="10800000">
            <a:off x="6095998" y="4643447"/>
            <a:ext cx="571504" cy="357190"/>
          </a:xfrm>
          <a:prstGeom prst="downArrow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2" name="Strzałka w dół 11"/>
          <p:cNvSpPr/>
          <p:nvPr/>
        </p:nvSpPr>
        <p:spPr>
          <a:xfrm rot="10800000">
            <a:off x="5167306" y="5429264"/>
            <a:ext cx="571504" cy="357190"/>
          </a:xfrm>
          <a:prstGeom prst="downArrow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428868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„Układ samodzielny </a:t>
            </a:r>
            <a:r>
              <a:rPr lang="pl-PL" sz="2800" dirty="0" smtClean="0"/>
              <a:t>(autonomiczny) może </a:t>
            </a:r>
            <a:r>
              <a:rPr lang="pl-PL" sz="2800" dirty="0" smtClean="0"/>
              <a:t>się sterować bez zewnętrznego organizatora, jest on sam swoim organizatorem i steruje się we własnym interesie. Co więcej układ samodzielny sterujący inne układy staje się przez to ich organizatorem”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53951D96-688B-4094-B690-D0E514DF69FB}"/>
              </a:ext>
            </a:extLst>
          </p:cNvPr>
          <p:cNvSpPr/>
          <p:nvPr/>
        </p:nvSpPr>
        <p:spPr>
          <a:xfrm>
            <a:off x="716738" y="5572140"/>
            <a:ext cx="107585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M</a:t>
            </a:r>
            <a:r>
              <a:rPr lang="pl-PL" dirty="0" smtClean="0"/>
              <a:t>. </a:t>
            </a:r>
            <a:r>
              <a:rPr lang="pl-PL" dirty="0" smtClean="0"/>
              <a:t>Mazur </a:t>
            </a:r>
            <a:r>
              <a:rPr lang="pl-PL" i="1" dirty="0" smtClean="0"/>
              <a:t>Cybernetyczna teoria układów samodzielnych</a:t>
            </a:r>
            <a:r>
              <a:rPr lang="pl-PL" dirty="0" smtClean="0"/>
              <a:t>, Warszawa 1966 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dirty="0" err="1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www.autonom.edu.pl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/publikacje/</a:t>
            </a:r>
            <a:r>
              <a:rPr lang="pl-PL" dirty="0" err="1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mazur_marian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/</a:t>
            </a:r>
            <a:r>
              <a:rPr lang="pl-PL" dirty="0" err="1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cybernetyczna_teoria_ukladow_samodzielnych-tiff.pdf</a:t>
            </a:r>
            <a:endParaRPr lang="pl-PL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ctr"/>
            <a:endParaRPr lang="pl-PL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42128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Informacja niszcząca</a:t>
            </a:r>
            <a:r>
              <a:rPr lang="pl-PL" sz="2800" dirty="0" smtClean="0"/>
              <a:t>, która jest narzędziem walki informacyjnej, spełnia dwojakie funkcje:</a:t>
            </a:r>
          </a:p>
          <a:p>
            <a:pPr algn="ctr"/>
            <a:r>
              <a:rPr lang="pl-PL" sz="2800" dirty="0" smtClean="0"/>
              <a:t> </a:t>
            </a:r>
          </a:p>
          <a:p>
            <a:pPr algn="ctr"/>
            <a:r>
              <a:rPr lang="pl-PL" sz="2800" b="1" dirty="0" smtClean="0"/>
              <a:t>Osłabia strukturę przeciwnika </a:t>
            </a:r>
            <a:endParaRPr lang="pl-PL" sz="2800" dirty="0" smtClean="0"/>
          </a:p>
          <a:p>
            <a:pPr marL="514350" indent="-514350" algn="ctr"/>
            <a:r>
              <a:rPr lang="pl-PL" sz="2800" b="1" dirty="0" smtClean="0"/>
              <a:t>Inspiruje błędne decyzje</a:t>
            </a:r>
            <a:endParaRPr lang="pl-PL" sz="2800" dirty="0"/>
          </a:p>
        </p:txBody>
      </p: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716738" y="5572140"/>
            <a:ext cx="107585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l-PL" dirty="0"/>
          </a:p>
          <a:p>
            <a:pPr algn="ctr"/>
            <a:r>
              <a:rPr lang="pl-PL" dirty="0"/>
              <a:t>Józef Kossecki, </a:t>
            </a:r>
            <a:r>
              <a:rPr lang="pl-PL" i="1" dirty="0" smtClean="0"/>
              <a:t>Elementy wojny informacyjnej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http://www.autonom.edu.pl/publikacje/kossecki_jozef/elementy_wojny_informacyjnej-ocr.pdf </a:t>
            </a: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690688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Schemat systemu </a:t>
            </a:r>
            <a:r>
              <a:rPr lang="pl-PL" sz="2800" b="1" dirty="0" smtClean="0"/>
              <a:t>samosterownego</a:t>
            </a:r>
            <a:br>
              <a:rPr lang="pl-PL" sz="2800" b="1" dirty="0" smtClean="0"/>
            </a:br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6" name="Obraz 5" descr="rysunk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5215" y="2786058"/>
            <a:ext cx="4638696" cy="321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Elipsa 7"/>
          <p:cNvSpPr/>
          <p:nvPr/>
        </p:nvSpPr>
        <p:spPr>
          <a:xfrm>
            <a:off x="3595670" y="4071942"/>
            <a:ext cx="1571636" cy="714380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901129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System samosterowny </a:t>
            </a:r>
            <a:br>
              <a:rPr lang="pl-PL" sz="2800" b="1" dirty="0" smtClean="0"/>
            </a:br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8" name="Prostokąt 7"/>
          <p:cNvSpPr/>
          <p:nvPr/>
        </p:nvSpPr>
        <p:spPr>
          <a:xfrm>
            <a:off x="1023903" y="3000372"/>
            <a:ext cx="100013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Przykładem systemu samosterownego może być społeczeństwo w </a:t>
            </a:r>
            <a:r>
              <a:rPr lang="pl-PL" sz="2400" b="1" dirty="0" smtClean="0"/>
              <a:t>stanie zależności neokolonialnej</a:t>
            </a:r>
            <a:r>
              <a:rPr lang="pl-PL" sz="2400" dirty="0" smtClean="0"/>
              <a:t>. </a:t>
            </a:r>
            <a:r>
              <a:rPr lang="pl-PL" sz="2400" dirty="0" smtClean="0"/>
              <a:t>Ma </a:t>
            </a:r>
            <a:r>
              <a:rPr lang="pl-PL" sz="2400" dirty="0" smtClean="0"/>
              <a:t>ono swoje organy </a:t>
            </a:r>
            <a:r>
              <a:rPr lang="pl-PL" sz="2400" dirty="0" smtClean="0"/>
              <a:t>gospodarcze </a:t>
            </a:r>
            <a:r>
              <a:rPr lang="pl-PL" sz="2400" dirty="0" smtClean="0"/>
              <a:t>zapewniające mu środki </a:t>
            </a:r>
            <a:r>
              <a:rPr lang="pl-PL" sz="2400" dirty="0" smtClean="0"/>
              <a:t>energomatrialne </a:t>
            </a:r>
            <a:r>
              <a:rPr lang="pl-PL" sz="2400" dirty="0" smtClean="0"/>
              <a:t>konieczne </a:t>
            </a:r>
            <a:r>
              <a:rPr lang="pl-PL" sz="2400" dirty="0" smtClean="0"/>
              <a:t>do </a:t>
            </a:r>
            <a:r>
              <a:rPr lang="pl-PL" sz="2400" dirty="0" smtClean="0"/>
              <a:t>funkcjonowania – a więc spełniające rolę akumulatora i zasilacza, ma również swoje organy wykonawcze – efektory, czy wreszcie instytucje kierownicze, naukowe itp., które spełniają rolę korelatora, </a:t>
            </a:r>
            <a:r>
              <a:rPr lang="pl-PL" sz="2400" dirty="0" smtClean="0"/>
              <a:t>jest </a:t>
            </a:r>
            <a:r>
              <a:rPr lang="pl-PL" sz="2400" dirty="0" smtClean="0"/>
              <a:t>jednak tak </a:t>
            </a:r>
            <a:r>
              <a:rPr lang="pl-PL" sz="2400" b="1" dirty="0" smtClean="0"/>
              <a:t>powiązany </a:t>
            </a:r>
            <a:r>
              <a:rPr lang="pl-PL" sz="2400" b="1" dirty="0" smtClean="0"/>
              <a:t>z </a:t>
            </a:r>
            <a:r>
              <a:rPr lang="pl-PL" sz="2400" b="1" dirty="0" smtClean="0"/>
              <a:t>zewnętrznym organizatorem, </a:t>
            </a:r>
            <a:r>
              <a:rPr lang="pl-PL" sz="2400" b="1" dirty="0" smtClean="0"/>
              <a:t>że w rzeczywistości funkcjonuje w </a:t>
            </a:r>
            <a:r>
              <a:rPr lang="pl-PL" sz="2400" b="1" dirty="0" smtClean="0"/>
              <a:t>jego interesie.</a:t>
            </a:r>
            <a:endParaRPr lang="pl-PL" sz="2400" b="1" dirty="0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690688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System sterowny </a:t>
            </a:r>
            <a:br>
              <a:rPr lang="pl-PL" sz="2800" b="1" dirty="0" smtClean="0"/>
            </a:br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8" name="Prostokąt 7"/>
          <p:cNvSpPr/>
          <p:nvPr/>
        </p:nvSpPr>
        <p:spPr>
          <a:xfrm>
            <a:off x="1023903" y="2290853"/>
            <a:ext cx="10001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System cybernetyczny wyposażony we własny zasilacz </a:t>
            </a:r>
            <a:br>
              <a:rPr lang="pl-PL" sz="2400" dirty="0" smtClean="0"/>
            </a:br>
            <a:r>
              <a:rPr lang="pl-PL" sz="2400" dirty="0" smtClean="0"/>
              <a:t>i akumulator nazwał M. Mazur </a:t>
            </a:r>
            <a:r>
              <a:rPr lang="pl-PL" sz="2400" b="1" dirty="0" smtClean="0"/>
              <a:t>systemem sterownym</a:t>
            </a:r>
            <a:r>
              <a:rPr lang="pl-PL" sz="2400" dirty="0" smtClean="0"/>
              <a:t>, gdyż rola </a:t>
            </a:r>
            <a:br>
              <a:rPr lang="pl-PL" sz="2400" dirty="0" smtClean="0"/>
            </a:br>
            <a:r>
              <a:rPr lang="pl-PL" sz="2400" dirty="0" smtClean="0"/>
              <a:t>organizatora sprowadza się tu wyłącznie do czynności sterowniczych </a:t>
            </a:r>
            <a:br>
              <a:rPr lang="pl-PL" sz="2400" dirty="0" smtClean="0"/>
            </a:br>
            <a:r>
              <a:rPr lang="pl-PL" sz="2400" dirty="0" smtClean="0"/>
              <a:t>i nie musi on dostarczyć temu systemowi energomaterii.</a:t>
            </a:r>
            <a:endParaRPr lang="pl-PL" sz="2400" b="1" dirty="0"/>
          </a:p>
        </p:txBody>
      </p:sp>
      <p:pic>
        <p:nvPicPr>
          <p:cNvPr id="9" name="Obraz 8" descr="rysunk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0937" y="4143380"/>
            <a:ext cx="4467252" cy="243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3167390"/>
            <a:ext cx="9260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Sterowanie </a:t>
            </a:r>
            <a: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jest wywieraniem celowego wpływu na procesy.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1901129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System sterowny </a:t>
            </a:r>
            <a:br>
              <a:rPr lang="pl-PL" sz="2800" b="1" dirty="0" smtClean="0"/>
            </a:br>
            <a:r>
              <a:rPr lang="pl-PL" sz="2800" b="1" dirty="0" smtClean="0"/>
              <a:t/>
            </a:r>
            <a:br>
              <a:rPr lang="pl-PL" sz="2800" b="1" dirty="0" smtClean="0"/>
            </a:b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8" name="Prostokąt 7"/>
          <p:cNvSpPr/>
          <p:nvPr/>
        </p:nvSpPr>
        <p:spPr>
          <a:xfrm>
            <a:off x="1023903" y="2786058"/>
            <a:ext cx="100013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Przykładem systemu sterownego może być kraj w stanie </a:t>
            </a:r>
            <a:br>
              <a:rPr lang="pl-PL" sz="2400" dirty="0" smtClean="0"/>
            </a:br>
            <a:r>
              <a:rPr lang="pl-PL" sz="2400" b="1" dirty="0" smtClean="0"/>
              <a:t>zależności kolonialnej lub będący pod zaborem</a:t>
            </a:r>
            <a:r>
              <a:rPr lang="pl-PL" sz="2400" dirty="0" smtClean="0"/>
              <a:t>. Funkcje zasilacza spełniać może w tym wypadku rolnictwo i przemysł surowcowy, akumulatora przemysł przetwórczy, zaś efektorem będą te elementy gospodarki, które na polecenie metropolii lub zaborcy eksportują </a:t>
            </a:r>
            <a:r>
              <a:rPr lang="pl-PL" sz="2400" dirty="0" smtClean="0"/>
              <a:t>nakazane </a:t>
            </a:r>
            <a:r>
              <a:rPr lang="pl-PL" sz="2400" dirty="0" smtClean="0"/>
              <a:t>przez niego wyroby do metropolii lub innych krajów. Organizatorem jest w tym wypadku metropolia lub zaborca</a:t>
            </a:r>
            <a:r>
              <a:rPr lang="pl-PL" sz="2400" dirty="0" smtClean="0"/>
              <a:t>.</a:t>
            </a:r>
            <a:r>
              <a:rPr lang="pl-PL" sz="2400" dirty="0" smtClean="0"/>
              <a:t> </a:t>
            </a:r>
            <a:r>
              <a:rPr lang="pl-PL" sz="2400" b="1" dirty="0" smtClean="0"/>
              <a:t>System sterowny działa w interesie organizatora i od niego odbiera sygnały sterownicze, nie jest też zdolny przetwarzać i przechowywać w swoim interesie informacji mających wartość </a:t>
            </a:r>
            <a:r>
              <a:rPr lang="pl-PL" sz="2400" b="1" dirty="0" smtClean="0"/>
              <a:t>sterowniczą.</a:t>
            </a:r>
            <a:endParaRPr lang="pl-PL" sz="2400" b="1" dirty="0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428868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„Zbiór stanów systemu autonomicznego, które zależą od czasu, jest </a:t>
            </a:r>
            <a:r>
              <a:rPr lang="pl-PL" sz="2800" b="1" dirty="0" smtClean="0"/>
              <a:t>procesem autonomicznym</a:t>
            </a:r>
            <a:r>
              <a:rPr lang="pl-PL" sz="2800" dirty="0" smtClean="0"/>
              <a:t>. Systemami autonomicznymi są organizmy żywe, w szczególności zaś człowiek. Zbiór stanów organizmu żywego w określonym okresie czasu - np. w ciągu całego jego życia - to proces autonomiczny.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428868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Początkiem tego procesu jest chwila, w której zaczyna być realizowany </a:t>
            </a:r>
            <a:r>
              <a:rPr lang="pl-PL" sz="2800" b="1" dirty="0" smtClean="0"/>
              <a:t>program procesu </a:t>
            </a:r>
            <a:r>
              <a:rPr lang="pl-PL" sz="2800" dirty="0" smtClean="0"/>
              <a:t>- w wypadku człowieka jest to chwila poczęcia, zaś kończy się w chwili gdy program przestaje być realizowany - u człowieka będzie to chwila biologicznej śmierci.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Homeostaza</a:t>
            </a:r>
            <a:r>
              <a:rPr lang="pl-PL" sz="2800" dirty="0" smtClean="0"/>
              <a:t> </a:t>
            </a:r>
            <a:r>
              <a:rPr lang="pl-PL" sz="2800" b="1" dirty="0" smtClean="0"/>
              <a:t>społeczna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33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Homeostaza</a:t>
            </a:r>
            <a:r>
              <a:rPr lang="pl-PL" sz="2800" dirty="0" smtClean="0"/>
              <a:t> </a:t>
            </a:r>
            <a:r>
              <a:rPr lang="pl-PL" sz="2800" b="1" dirty="0" smtClean="0"/>
              <a:t>społeczna</a:t>
            </a:r>
            <a:r>
              <a:rPr lang="pl-PL" sz="2800" dirty="0" smtClean="0"/>
              <a:t> jest szczególnym przypadkiem  homeostazy w którym regulatorami są ludzie, z których składa się społeczność. Znaczy to, że w społeczeństwie występują co najmniej dwa rodzaje homeostazy, a mianowicie </a:t>
            </a:r>
            <a:r>
              <a:rPr lang="pl-PL" sz="2800" b="1" dirty="0" smtClean="0"/>
              <a:t>homeostaza całego społeczeństwa</a:t>
            </a:r>
            <a:r>
              <a:rPr lang="pl-PL" sz="2800" dirty="0" smtClean="0"/>
              <a:t> oraz </a:t>
            </a:r>
            <a:r>
              <a:rPr lang="pl-PL" sz="2800" b="1" dirty="0" smtClean="0"/>
              <a:t>homeostaza poszczególnych jej członków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188468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Wobec tego system autonomiczny jako </a:t>
            </a:r>
            <a:r>
              <a:rPr lang="pl-PL" sz="2800" b="1" dirty="0" smtClean="0"/>
              <a:t>społeczeństwo</a:t>
            </a:r>
            <a:r>
              <a:rPr lang="pl-PL" sz="2800" dirty="0" smtClean="0"/>
              <a:t> musi zawierać, jako podsystemy, </a:t>
            </a:r>
            <a:r>
              <a:rPr lang="pl-PL" sz="2800" b="1" dirty="0" smtClean="0"/>
              <a:t>takie same organy</a:t>
            </a:r>
            <a:r>
              <a:rPr lang="pl-PL" sz="2800" b="1" dirty="0" smtClean="0"/>
              <a:t>, które będą rozproszone pomiędzy ludzi</a:t>
            </a:r>
            <a:r>
              <a:rPr lang="pl-PL" sz="2800" dirty="0" smtClean="0"/>
              <a:t>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35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428868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Zbiór systemów autonomicznych i relacji między nimi, który ma zdolność do sterowania się i może przeciwdziałać utracie tej swojej zdolności, nazywamy </a:t>
            </a:r>
            <a:r>
              <a:rPr lang="pl-PL" sz="2800" b="1" dirty="0" smtClean="0"/>
              <a:t>nadsystemem autonomicznym</a:t>
            </a:r>
            <a:r>
              <a:rPr lang="pl-PL" sz="2800" dirty="0" smtClean="0"/>
              <a:t>, a systemy autonomiczne, z których się składa, nazywamy jego </a:t>
            </a:r>
            <a:r>
              <a:rPr lang="pl-PL" sz="2800" b="1" dirty="0" smtClean="0"/>
              <a:t>podsystemami autonomicznymi</a:t>
            </a:r>
            <a:r>
              <a:rPr lang="pl-PL" sz="2800" dirty="0" smtClean="0"/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Równowaga utrzymywana przez </a:t>
            </a:r>
            <a:r>
              <a:rPr lang="pl-PL" sz="2800" b="1" dirty="0" smtClean="0"/>
              <a:t>homeostazę społeczną może się różnić od równowagi utrzymywanej przez homeostazy poszczególnych ludzi</a:t>
            </a:r>
            <a:r>
              <a:rPr lang="pl-PL" sz="2800" dirty="0" smtClean="0"/>
              <a:t>. Inaczej mówiąc, może zachodzić sprzeczność między interesem </a:t>
            </a:r>
            <a:r>
              <a:rPr lang="pl-PL" sz="2800" dirty="0" smtClean="0"/>
              <a:t>społeczeństwa, </a:t>
            </a:r>
            <a:r>
              <a:rPr lang="pl-PL" sz="2800" dirty="0" smtClean="0"/>
              <a:t>a interesem jego członków.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37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Sprawa komplikuje się jeszcze bardziej przez to, że w społeczeństwie </a:t>
            </a:r>
            <a:r>
              <a:rPr lang="pl-PL" sz="2800" b="1" dirty="0" smtClean="0"/>
              <a:t>mogą istnieć rozmaite mniejsze </a:t>
            </a:r>
            <a:r>
              <a:rPr lang="pl-PL" sz="2800" b="1" dirty="0" smtClean="0"/>
              <a:t>społeczności </a:t>
            </a:r>
            <a:r>
              <a:rPr lang="pl-PL" sz="2800" dirty="0" smtClean="0"/>
              <a:t>(podsystemy sterowania społecznego), </a:t>
            </a:r>
            <a:r>
              <a:rPr lang="pl-PL" sz="2800" dirty="0" smtClean="0"/>
              <a:t>jak np. rodzina, klasa szkolna, załoga fabryczna itp., </a:t>
            </a:r>
            <a:r>
              <a:rPr lang="pl-PL" sz="2800" b="1" dirty="0" smtClean="0"/>
              <a:t>mające własne homeostazy społeczne</a:t>
            </a:r>
            <a:r>
              <a:rPr lang="pl-PL" sz="2800" dirty="0" smtClean="0"/>
              <a:t>, które mogą prowadzić do innej równowagi niż homeostaza całego społeczeństwa oraz homeostazy </a:t>
            </a:r>
            <a:r>
              <a:rPr lang="pl-PL" sz="2800" dirty="0" smtClean="0"/>
              <a:t>poszczególnych członków </a:t>
            </a:r>
            <a:r>
              <a:rPr lang="pl-PL" sz="2800" dirty="0" smtClean="0"/>
              <a:t>tych społeczności.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38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Sprawa wyboru między homeostazą społeczną i organizacją. </a:t>
            </a: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b="1" dirty="0" smtClean="0"/>
              <a:t/>
            </a:r>
            <a:br>
              <a:rPr lang="pl-PL" sz="2800" b="1" dirty="0" smtClean="0"/>
            </a:br>
            <a:r>
              <a:rPr lang="pl-PL" sz="2800" dirty="0" smtClean="0"/>
              <a:t>Organizację </a:t>
            </a:r>
            <a:r>
              <a:rPr lang="pl-PL" sz="2800" dirty="0" smtClean="0"/>
              <a:t>można zastosować albo nie, natomiast homeostaza społeczna istnieje zawsze, a możliwości wyboru sprowadzają się tylko do tego, czy polegać na samej homeostazie, czy też uzupełnić ją przez organizację.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39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77053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Pierwszy krok na drodze do wyodrębnienia pojęcia homeostazy uczynił </a:t>
            </a:r>
            <a:r>
              <a:rPr lang="pl-PL" sz="2800" b="1" dirty="0" smtClean="0"/>
              <a:t>francuski fizjolog Claude Bernard w XIX wieku</a:t>
            </a:r>
            <a:r>
              <a:rPr lang="pl-PL" sz="2800" dirty="0" smtClean="0"/>
              <a:t>, wyrażając przypuszczenie, że w organizmie istnieją mechanizmy obronne, których współdziałanie umożliwia organizmowi zwalczanie zagrożeń.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Homeostaza reaguje na bieżąco na każde zakłócenie równowagi, a wskutek tego </a:t>
            </a:r>
            <a:r>
              <a:rPr lang="pl-PL" sz="2800" b="1" dirty="0" smtClean="0"/>
              <a:t>przeciwstawia się ona każdemu zakłóceniu równowagi, nawet takiemu, do którego należałoby dopuścić, aby w przyszłości osiągnąć stan lepszy od dotychczasowego</a:t>
            </a:r>
            <a:r>
              <a:rPr lang="pl-PL" sz="2800" dirty="0" smtClean="0"/>
              <a:t>. W tych przypadkach potrzebna jest organizacja silniejsza od homeostazy społecznej.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40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Gdy we wsi </a:t>
            </a:r>
            <a:r>
              <a:rPr lang="pl-PL" sz="2800" b="1" dirty="0" smtClean="0"/>
              <a:t>zapali się stodoła</a:t>
            </a:r>
            <a:r>
              <a:rPr lang="pl-PL" sz="2800" dirty="0" smtClean="0"/>
              <a:t>, a bliżsi i dalsi sąsiedzi przybiegają gasić pożar, to jest to objaw homeostazy społecznej, gdyż </a:t>
            </a:r>
            <a:r>
              <a:rPr lang="pl-PL" sz="2800" b="1" dirty="0" smtClean="0"/>
              <a:t>każdy ratownik działa we własnym interesie </a:t>
            </a:r>
            <a:r>
              <a:rPr lang="pl-PL" sz="2800" dirty="0" smtClean="0"/>
              <a:t>kierując się obawą, żeby pożar nie </a:t>
            </a:r>
            <a:r>
              <a:rPr lang="pl-PL" sz="2800" dirty="0" smtClean="0"/>
              <a:t>dosięgną </a:t>
            </a:r>
            <a:r>
              <a:rPr lang="pl-PL" sz="2800" dirty="0" smtClean="0"/>
              <a:t>jego własnego domostwa. A ponieważ tak działają wszyscy, więc pożar zostanie w końcu ugaszony.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41</a:t>
            </a:fld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Nie uniknie się jednak przy tym znacznych strat wskutek niefachowości ratowników, zastosowania prymitywnych środków i braku koordynacji. </a:t>
            </a:r>
            <a:r>
              <a:rPr lang="pl-PL" sz="2800" dirty="0" smtClean="0"/>
              <a:t/>
            </a:r>
            <a:br>
              <a:rPr lang="pl-PL" sz="2800" dirty="0" smtClean="0"/>
            </a:br>
            <a:r>
              <a:rPr lang="pl-PL" sz="2800" dirty="0" smtClean="0"/>
              <a:t>Aby </a:t>
            </a:r>
            <a:r>
              <a:rPr lang="pl-PL" sz="2800" dirty="0" smtClean="0"/>
              <a:t>uniknąć takich strat na przyszłość, nasuwa się </a:t>
            </a:r>
            <a:r>
              <a:rPr lang="pl-PL" sz="2800" b="1" dirty="0" smtClean="0"/>
              <a:t>pomysł zorganizowania miejscowej straży przeciwpożarowej</a:t>
            </a:r>
            <a:r>
              <a:rPr lang="pl-PL" sz="2800" dirty="0" smtClean="0"/>
              <a:t>. Jednakże, nawet gdy ma to być straż ochotnicza, trzeba ponieść koszty zbudowania remizy </a:t>
            </a:r>
            <a:r>
              <a:rPr lang="pl-PL" sz="2800" dirty="0" smtClean="0"/>
              <a:t>strażackiej, </a:t>
            </a:r>
            <a:r>
              <a:rPr lang="pl-PL" sz="2800" dirty="0" smtClean="0"/>
              <a:t>zakupu odpowiedniego sprzętu i urządzeń, na co </a:t>
            </a:r>
            <a:r>
              <a:rPr lang="pl-PL" sz="2800" b="1" dirty="0" smtClean="0"/>
              <a:t>trzeba się opodatkować. Do tego jednak nie ma chętnych.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42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Problem ten może rozwiązać </a:t>
            </a:r>
            <a:r>
              <a:rPr lang="pl-PL" sz="2800" dirty="0" smtClean="0"/>
              <a:t>tylko </a:t>
            </a:r>
            <a:r>
              <a:rPr lang="pl-PL" sz="2800" b="1" dirty="0" smtClean="0"/>
              <a:t>organizacja</a:t>
            </a:r>
            <a:r>
              <a:rPr lang="pl-PL" sz="2800" dirty="0" smtClean="0"/>
              <a:t>, w której będzie przewidziane kierownictwo </a:t>
            </a:r>
            <a:r>
              <a:rPr lang="pl-PL" sz="2800" dirty="0" smtClean="0"/>
              <a:t>(</a:t>
            </a:r>
            <a:r>
              <a:rPr lang="pl-PL" sz="2800" dirty="0" smtClean="0"/>
              <a:t>homeostat) </a:t>
            </a:r>
            <a:r>
              <a:rPr lang="pl-PL" sz="2800" dirty="0" smtClean="0"/>
              <a:t>upoważnione </a:t>
            </a:r>
            <a:r>
              <a:rPr lang="pl-PL" sz="2800" dirty="0" smtClean="0"/>
              <a:t>do wydatkowania społecznych </a:t>
            </a:r>
            <a:r>
              <a:rPr lang="pl-PL" sz="2800" dirty="0" smtClean="0"/>
              <a:t>funduszy(akumulator) </a:t>
            </a:r>
            <a:r>
              <a:rPr lang="pl-PL" sz="2800" dirty="0" smtClean="0"/>
              <a:t>oraz </a:t>
            </a:r>
            <a:r>
              <a:rPr lang="pl-PL" sz="2800" dirty="0" smtClean="0"/>
              <a:t>dowództwo(korelator) upoważnione </a:t>
            </a:r>
            <a:r>
              <a:rPr lang="pl-PL" sz="2800" dirty="0" smtClean="0"/>
              <a:t>do wydawania rozkazów w razie pożaru.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43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Podobnie, </a:t>
            </a:r>
            <a:r>
              <a:rPr lang="pl-PL" sz="2800" b="1" dirty="0" smtClean="0"/>
              <a:t>trudności w zwalczaniu spekulacji</a:t>
            </a:r>
            <a:r>
              <a:rPr lang="pl-PL" sz="2800" dirty="0" smtClean="0"/>
              <a:t> nie wynikają - jak się powszechnie sądzi - z braku skrupułów u spekulantów, lecz z homeostazy społecznej konsumentów, którzy wobec niedostatków zaopatrzenia rynku </a:t>
            </a:r>
            <a:r>
              <a:rPr lang="pl-PL" sz="2800" b="1" dirty="0" smtClean="0"/>
              <a:t>zgadzają się płacić nawet bardzo wiele</a:t>
            </a:r>
            <a:r>
              <a:rPr lang="pl-PL" sz="2800" dirty="0" smtClean="0"/>
              <a:t> za potrzebne im towary. Spekulanci odgrywają przy tym tylko rolę pomocników i jako tacy są niezniszczalni.</a:t>
            </a:r>
          </a:p>
          <a:p>
            <a:pPr algn="ctr"/>
            <a:endParaRPr lang="pl-PL" sz="2800" b="1" dirty="0" smtClean="0"/>
          </a:p>
          <a:p>
            <a:pPr algn="ctr"/>
            <a:r>
              <a:rPr lang="pl-PL" sz="2800" dirty="0" smtClean="0"/>
              <a:t>Nic dziwnego, że jedynym skutecznym środkiem zwalczania spekulacji jest usunięcie braku towarów.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44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W stanach konfliktowych </a:t>
            </a:r>
            <a:r>
              <a:rPr lang="pl-PL" sz="2800" dirty="0" smtClean="0"/>
              <a:t>przewaga homeostazy społecznej nad organizacją ma źródło w tym, że </a:t>
            </a:r>
            <a:r>
              <a:rPr lang="pl-PL" sz="2800" b="1" dirty="0" smtClean="0"/>
              <a:t>homeostaza społeczna może istnieć bez organizacji, natomiast organizacja nie może istnieć bez homeostazy społecznej</a:t>
            </a:r>
            <a:r>
              <a:rPr lang="pl-PL" sz="2800" dirty="0" smtClean="0"/>
              <a:t>, zawsze jest tylko dodatkiem do niej.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45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/>
              <a:t>Homeostaza społeczna </a:t>
            </a:r>
            <a:r>
              <a:rPr lang="pl-PL" sz="2800" dirty="0" smtClean="0"/>
              <a:t>jest opart</a:t>
            </a:r>
            <a:r>
              <a:rPr lang="pl-PL" sz="2800" dirty="0" smtClean="0"/>
              <a:t>a o normy etyczne w związku z tym jej </a:t>
            </a:r>
            <a:r>
              <a:rPr lang="pl-PL" sz="2800" smtClean="0"/>
              <a:t>moc diagnostyczna (relacja </a:t>
            </a:r>
            <a:r>
              <a:rPr lang="pl-PL" sz="2800" dirty="0" smtClean="0"/>
              <a:t>informacji do energomaterii) jest większa niż organizacja narzucona za pomocą norm prawnych.  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46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5" name="Prostokąt 4"/>
          <p:cNvSpPr/>
          <p:nvPr/>
        </p:nvSpPr>
        <p:spPr>
          <a:xfrm>
            <a:off x="3091997" y="5857892"/>
            <a:ext cx="57452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dirty="0" smtClean="0"/>
              <a:t>OPH 02. Przewaga informacyjna w handlu – Dominik Dudek</a:t>
            </a:r>
          </a:p>
          <a:p>
            <a:pPr algn="ctr"/>
            <a:r>
              <a:rPr lang="pl-PL" dirty="0" smtClean="0">
                <a:hlinkClick r:id="rId3"/>
              </a:rPr>
              <a:t>https</a:t>
            </a:r>
            <a:r>
              <a:rPr lang="pl-PL" dirty="0" smtClean="0">
                <a:hlinkClick r:id="rId3"/>
              </a:rPr>
              <a:t>://</a:t>
            </a:r>
            <a:r>
              <a:rPr lang="pl-PL" dirty="0" smtClean="0">
                <a:hlinkClick r:id="rId3"/>
              </a:rPr>
              <a:t>youtu.be/tWvksHFnJ-s</a:t>
            </a:r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2050" name="Picture 2" descr="https://www.qr-online.pl/bin/qr/d7f629e5d9d62ab727ffa9d97ffa657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67900" y="4879975"/>
            <a:ext cx="1476375" cy="1476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„Sterowanie </a:t>
            </a:r>
            <a:r>
              <a:rPr lang="pl-PL" sz="2800" dirty="0" smtClean="0"/>
              <a:t>życiem narodu przez zaborców czy kolonizatorów może często polegać na prowadzeniu w podbitym kraju gospodarki rabunkowej, wyniszczającej zasoby naturalne i osłabiającej </a:t>
            </a:r>
            <a:r>
              <a:rPr lang="pl-PL" sz="2800" dirty="0" smtClean="0"/>
              <a:t>potencjał </a:t>
            </a:r>
            <a:r>
              <a:rPr lang="pl-PL" sz="2800" dirty="0" smtClean="0"/>
              <a:t>biologiczny podbitej ludności – jest to więc przykład sterowania systemu w sposób niezgodny z jego </a:t>
            </a:r>
            <a:r>
              <a:rPr lang="pl-PL" sz="2800" dirty="0" smtClean="0"/>
              <a:t>interesami.”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47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7" name="Prostokąt 6"/>
          <p:cNvSpPr/>
          <p:nvPr/>
        </p:nvSpPr>
        <p:spPr>
          <a:xfrm>
            <a:off x="3542184" y="6171684"/>
            <a:ext cx="49647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/>
              <a:t>J. Kossecki. </a:t>
            </a:r>
            <a:r>
              <a:rPr lang="pl-PL" i="1" dirty="0" smtClean="0"/>
              <a:t>Cybernetyka społeczna</a:t>
            </a:r>
            <a:r>
              <a:rPr lang="pl-PL" dirty="0" smtClean="0"/>
              <a:t>, Warszawa 1981</a:t>
            </a:r>
            <a:endParaRPr lang="pl-PL" dirty="0"/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Polacy byli pozbawieni własnej państwowości przez ponad sto lat, Czesi przez trzysta lat, a Bułgarzy przez pięćset lat, a jednak </a:t>
            </a:r>
            <a:r>
              <a:rPr lang="pl-PL" sz="2800" b="1" dirty="0" smtClean="0"/>
              <a:t>narody te przetrwały dzięki homeostazie społecznej</a:t>
            </a:r>
            <a:r>
              <a:rPr lang="pl-PL" sz="2800" dirty="0" smtClean="0"/>
              <a:t>, w której rolę sprzężeń międzyludzkich spełniały </a:t>
            </a:r>
            <a:r>
              <a:rPr lang="pl-PL" sz="2800" dirty="0" smtClean="0"/>
              <a:t>powiązania kulturowe, </a:t>
            </a:r>
            <a:r>
              <a:rPr lang="pl-PL" sz="2800" dirty="0" smtClean="0"/>
              <a:t>językowe, artystyczne, obyczajowe itp. 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48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57430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Dlatego też </a:t>
            </a:r>
            <a:r>
              <a:rPr lang="pl-PL" sz="2800" b="1" dirty="0" smtClean="0"/>
              <a:t>mądrość rządzenia polega na dbałości o to, żeby organizacja pozostawała w zgodzie z homeostazą społeczną</a:t>
            </a:r>
            <a:r>
              <a:rPr lang="pl-PL" sz="2800" dirty="0" smtClean="0"/>
              <a:t>, stanowiąc jej uzupełnienie, a nie namiastkę.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49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377053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Kilkadziesiąt lat później amerykański fizjolog </a:t>
            </a:r>
            <a:r>
              <a:rPr lang="pl-PL" sz="2800" b="1" dirty="0" smtClean="0"/>
              <a:t>Walter Bradford </a:t>
            </a:r>
            <a:r>
              <a:rPr lang="pl-PL" sz="2800" b="1" dirty="0" err="1" smtClean="0"/>
              <a:t>Cannon</a:t>
            </a:r>
            <a:r>
              <a:rPr lang="pl-PL" sz="2800" b="1" dirty="0" smtClean="0"/>
              <a:t> </a:t>
            </a:r>
            <a:r>
              <a:rPr lang="pl-PL" sz="2800" dirty="0" smtClean="0"/>
              <a:t>przeprowadził rozległe studia nad tym zagadnieniem, których wyniki przedstawił w książce </a:t>
            </a:r>
            <a:r>
              <a:rPr lang="pl-PL" sz="2800" b="1" dirty="0" smtClean="0"/>
              <a:t>"</a:t>
            </a:r>
            <a:r>
              <a:rPr lang="pl-PL" sz="2800" b="1" dirty="0" err="1" smtClean="0"/>
              <a:t>Wisdom</a:t>
            </a:r>
            <a:r>
              <a:rPr lang="pl-PL" sz="2800" b="1" dirty="0" smtClean="0"/>
              <a:t> of </a:t>
            </a:r>
            <a:r>
              <a:rPr lang="pl-PL" sz="2800" b="1" dirty="0" err="1" smtClean="0"/>
              <a:t>the</a:t>
            </a:r>
            <a:r>
              <a:rPr lang="pl-PL" sz="2800" b="1" dirty="0" smtClean="0"/>
              <a:t> body" </a:t>
            </a:r>
            <a:r>
              <a:rPr lang="pl-PL" sz="2800" dirty="0" smtClean="0"/>
              <a:t>(Mądrość organizmu), wydanej w 1932 roku. Wysunął on koncepcją dążenia organizmu do zachowywania równowagi funkcjonalnej i </a:t>
            </a:r>
            <a:r>
              <a:rPr lang="pl-PL" sz="2800" b="1" dirty="0" smtClean="0"/>
              <a:t>nazwał ten proces homeostazą</a:t>
            </a:r>
            <a:r>
              <a:rPr lang="pl-PL" sz="2800" dirty="0" smtClean="0"/>
              <a:t>.</a:t>
            </a:r>
            <a:endParaRPr lang="pl-PL" sz="28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000240"/>
            <a:ext cx="92601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 smtClean="0"/>
              <a:t>Dalszy rozwój może nam zapewnić tylko </a:t>
            </a:r>
            <a:r>
              <a:rPr lang="pl-PL" sz="2400" b="1" dirty="0" smtClean="0"/>
              <a:t>wprowadzenie do nas rewolucji naukowo informacyjnej</a:t>
            </a:r>
            <a:r>
              <a:rPr lang="pl-PL" sz="2400" dirty="0" smtClean="0"/>
              <a:t>. Nasze oficjalne instytucje naukowe i dydaktyczne są </a:t>
            </a:r>
            <a:r>
              <a:rPr lang="pl-PL" sz="2400" dirty="0" smtClean="0"/>
              <a:t>[w większości] przestarzałe – </a:t>
            </a:r>
            <a:r>
              <a:rPr lang="pl-PL" sz="2400" dirty="0" smtClean="0"/>
              <a:t>przetwarzają informacje mało wartościowe z punktu widzenia współczesnych procesów sterowania społecznego, zatem </a:t>
            </a:r>
            <a:r>
              <a:rPr lang="pl-PL" sz="2400" b="1" dirty="0" smtClean="0"/>
              <a:t>musimy organizować społeczne procesy tworzenia nowych informacji i ich przetwarzania</a:t>
            </a:r>
            <a:r>
              <a:rPr lang="pl-PL" sz="2400" dirty="0" smtClean="0"/>
              <a:t>. Na początek poza oficjalnymi strukturami. Mamy </a:t>
            </a:r>
            <a:r>
              <a:rPr lang="pl-PL" sz="2400" dirty="0" smtClean="0"/>
              <a:t>w </a:t>
            </a:r>
            <a:r>
              <a:rPr lang="pl-PL" sz="2400" dirty="0" smtClean="0"/>
              <a:t>takich działaniach tradycję historyczną, a Internet stanowi tu wielką pomoc.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50</a:t>
            </a:fld>
            <a:endParaRPr lang="pl-PL"/>
          </a:p>
        </p:txBody>
      </p:sp>
      <p:sp>
        <p:nvSpPr>
          <p:cNvPr id="6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sp>
        <p:nvSpPr>
          <p:cNvPr id="9" name="Prostokąt 8"/>
          <p:cNvSpPr/>
          <p:nvPr/>
        </p:nvSpPr>
        <p:spPr>
          <a:xfrm>
            <a:off x="2584710" y="6171684"/>
            <a:ext cx="68797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pl-PL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Józef Kossecki, </a:t>
            </a:r>
            <a:r>
              <a:rPr lang="pl-PL" dirty="0" smtClean="0"/>
              <a:t>Naukowe podstawy </a:t>
            </a:r>
            <a:r>
              <a:rPr lang="pl-PL" dirty="0" smtClean="0"/>
              <a:t>nacjokratyzmu, NAI Warszawa 2015</a:t>
            </a:r>
            <a:endParaRPr lang="pl-PL" sz="4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="" xmlns:a16="http://schemas.microsoft.com/office/drawing/2014/main" id="{53A4D00C-F98A-4FD5-9462-ED7D67B38028}"/>
              </a:ext>
            </a:extLst>
          </p:cNvPr>
          <p:cNvSpPr/>
          <p:nvPr/>
        </p:nvSpPr>
        <p:spPr>
          <a:xfrm>
            <a:off x="1062378" y="1988966"/>
            <a:ext cx="99243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dirty="0"/>
              <a:t>Dziękuję serdecznie!</a:t>
            </a:r>
            <a:r>
              <a:rPr lang="pl-PL" sz="2400" dirty="0"/>
              <a:t/>
            </a:r>
            <a:br>
              <a:rPr lang="pl-PL" sz="2400" dirty="0"/>
            </a:br>
            <a:r>
              <a:rPr lang="pl-PL" sz="2400" dirty="0">
                <a:latin typeface="Times New Roman" panose="02020603050405020304" pitchFamily="18" charset="0"/>
              </a:rPr>
              <a:t>Zapraszam do zadawania pytań.</a:t>
            </a:r>
            <a:br>
              <a:rPr lang="pl-PL" sz="2400" dirty="0">
                <a:latin typeface="Times New Roman" panose="02020603050405020304" pitchFamily="18" charset="0"/>
              </a:rPr>
            </a:br>
            <a:r>
              <a:rPr lang="pl-PL" sz="2400" dirty="0">
                <a:latin typeface="Times New Roman" panose="02020603050405020304" pitchFamily="18" charset="0"/>
              </a:rPr>
              <a:t/>
            </a:r>
            <a:br>
              <a:rPr lang="pl-PL" sz="2400" dirty="0">
                <a:latin typeface="Times New Roman" panose="02020603050405020304" pitchFamily="18" charset="0"/>
              </a:rPr>
            </a:br>
            <a:endParaRPr lang="pl-PL" sz="2400" i="1" dirty="0"/>
          </a:p>
        </p:txBody>
      </p:sp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FDDFA2BD-B722-47B3-A43C-2378B906E9B1}"/>
              </a:ext>
            </a:extLst>
          </p:cNvPr>
          <p:cNvSpPr/>
          <p:nvPr/>
        </p:nvSpPr>
        <p:spPr>
          <a:xfrm>
            <a:off x="1062378" y="3743292"/>
            <a:ext cx="992437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/>
              <a:t>Źródła i inspiracje:</a:t>
            </a:r>
          </a:p>
          <a:p>
            <a:r>
              <a:rPr lang="pl-PL" sz="1600" dirty="0" smtClean="0"/>
              <a:t>Marian Mazur, „Homeostaza społeczna.” [w:] Procesy samoregulacji w oświacie. Problemy homeostazy społecznej, pod red. M. </a:t>
            </a:r>
            <a:r>
              <a:rPr lang="pl-PL" sz="1600" dirty="0" err="1" smtClean="0"/>
              <a:t>Pęcherskiego</a:t>
            </a:r>
            <a:r>
              <a:rPr lang="pl-PL" sz="1600" dirty="0" smtClean="0"/>
              <a:t> i J. </a:t>
            </a:r>
            <a:r>
              <a:rPr lang="pl-PL" sz="1600" dirty="0" err="1" smtClean="0"/>
              <a:t>Tudreja</a:t>
            </a:r>
            <a:r>
              <a:rPr lang="pl-PL" sz="1600" dirty="0" smtClean="0"/>
              <a:t>. PWN, Warszawa, 1983</a:t>
            </a:r>
            <a:br>
              <a:rPr lang="pl-PL" sz="1600" dirty="0" smtClean="0"/>
            </a:br>
            <a:r>
              <a:rPr lang="pl-PL" sz="1600" dirty="0" smtClean="0"/>
              <a:t>Marian Mazur, „Cybernetyka i Charakter”, Państwowy Instytut Wydawniczy, Warszawa 1976</a:t>
            </a:r>
          </a:p>
          <a:p>
            <a:r>
              <a:rPr lang="pl-PL" sz="1600" dirty="0" smtClean="0"/>
              <a:t>Mazur M., Tajemnice charakteru czyli poznaj samego siebie. Wyd. EFECT Centrum Optymalizacji, Warszawa </a:t>
            </a:r>
            <a:r>
              <a:rPr lang="pl-PL" sz="1600" dirty="0" err="1" smtClean="0"/>
              <a:t>b.d</a:t>
            </a:r>
            <a:r>
              <a:rPr lang="pl-PL" sz="1600" dirty="0" smtClean="0"/>
              <a:t>.,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Józef Kossecki, „METACYBERNETYKA” - wydanie 2015</a:t>
            </a:r>
          </a:p>
          <a:p>
            <a:r>
              <a:rPr lang="pl-PL" sz="1600" dirty="0" smtClean="0"/>
              <a:t>Józef Kossecki, „Naukowe podstawy nacjokratyzmu”, wyd. Narodowa Akademia Informacyjna, 2015</a:t>
            </a:r>
          </a:p>
          <a:p>
            <a:r>
              <a:rPr lang="pl-PL" sz="1600" dirty="0" smtClean="0"/>
              <a:t>NAI </a:t>
            </a:r>
            <a:r>
              <a:rPr lang="pl-PL" sz="1600" dirty="0"/>
              <a:t>– Narodowa Akademia </a:t>
            </a:r>
            <a:r>
              <a:rPr lang="pl-PL" sz="1600" dirty="0" smtClean="0"/>
              <a:t>Informacyjna</a:t>
            </a:r>
          </a:p>
          <a:p>
            <a:r>
              <a:rPr lang="pl-PL" sz="1600" dirty="0" err="1" smtClean="0">
                <a:hlinkClick r:id="rId2"/>
              </a:rPr>
              <a:t>www.naiwarszawa.pl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>
                <a:hlinkClick r:id="rId3"/>
              </a:rPr>
              <a:t>www.autonom.edu.pl</a:t>
            </a:r>
            <a:r>
              <a:rPr lang="pl-PL" sz="1600" dirty="0"/>
              <a:t/>
            </a:r>
            <a:br>
              <a:rPr lang="pl-PL" sz="1600" dirty="0"/>
            </a:br>
            <a:r>
              <a:rPr lang="pl-PL" sz="1600" dirty="0" err="1">
                <a:hlinkClick r:id="rId4"/>
              </a:rPr>
              <a:t>www.socjocybernetyka.pl</a:t>
            </a:r>
            <a:r>
              <a:rPr lang="pl-PL" sz="1600" dirty="0"/>
              <a:t> 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51</a:t>
            </a:fld>
            <a:endParaRPr lang="pl-PL"/>
          </a:p>
        </p:txBody>
      </p:sp>
      <p:sp>
        <p:nvSpPr>
          <p:cNvPr id="8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38104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6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53951D96-688B-4094-B690-D0E514DF69FB}"/>
              </a:ext>
            </a:extLst>
          </p:cNvPr>
          <p:cNvSpPr/>
          <p:nvPr/>
        </p:nvSpPr>
        <p:spPr>
          <a:xfrm>
            <a:off x="1394505" y="2428868"/>
            <a:ext cx="92601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Marian Mazur: </a:t>
            </a:r>
            <a: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2800" dirty="0" smtClean="0"/>
              <a:t> Punktem wyjścia rozważań było wysunięcie koncepcji </a:t>
            </a:r>
            <a:r>
              <a:rPr lang="pl-PL" sz="2800" b="1" dirty="0" smtClean="0"/>
              <a:t>„systemu autonomicznego” </a:t>
            </a:r>
            <a:r>
              <a:rPr lang="pl-PL" sz="2800" dirty="0" smtClean="0"/>
              <a:t>(układu samodzielnego), zdefiniowanego jako system: 1) </a:t>
            </a:r>
            <a:r>
              <a:rPr lang="pl-PL" sz="2800" b="1" dirty="0" smtClean="0"/>
              <a:t>zdolny do sterowania się</a:t>
            </a:r>
            <a:r>
              <a:rPr lang="pl-PL" sz="2800" dirty="0" smtClean="0"/>
              <a:t>, oraz 2) </a:t>
            </a:r>
            <a:r>
              <a:rPr lang="pl-PL" sz="2800" b="1" dirty="0" smtClean="0"/>
              <a:t>zdolny do przeciwstawiania się utracie tej zdolności</a:t>
            </a:r>
            <a:r>
              <a:rPr lang="pl-PL" sz="2800" dirty="0" smtClean="0"/>
              <a:t>.</a:t>
            </a:r>
            <a:endParaRPr lang="pl-PL" sz="2800" b="1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53951D96-688B-4094-B690-D0E514DF69FB}"/>
              </a:ext>
            </a:extLst>
          </p:cNvPr>
          <p:cNvSpPr/>
          <p:nvPr/>
        </p:nvSpPr>
        <p:spPr>
          <a:xfrm>
            <a:off x="716738" y="5572140"/>
            <a:ext cx="107585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>Mazur M., Tajemnice charakteru czyli poznaj samego siebie. Wyd. EFECT Centrum Optymalizacji, Warszawa </a:t>
            </a:r>
            <a:r>
              <a:rPr lang="pl-PL" dirty="0" err="1" smtClean="0"/>
              <a:t>b.d</a:t>
            </a:r>
            <a:r>
              <a:rPr lang="pl-PL" dirty="0" smtClean="0"/>
              <a:t>., ss. 48. strona 1 (Wstęp)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</a:b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http://www.autonom.edu.pl/publikacje/mazur_marian/tajemnice_charakteru_czyli_poznaj_samego_siebie-ocr.pdf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9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53951D96-688B-4094-B690-D0E514DF69FB}"/>
              </a:ext>
            </a:extLst>
          </p:cNvPr>
          <p:cNvSpPr/>
          <p:nvPr/>
        </p:nvSpPr>
        <p:spPr>
          <a:xfrm>
            <a:off x="716738" y="5572140"/>
            <a:ext cx="107585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 smtClean="0"/>
              <a:t>Mazur M., Tajemnice charakteru czyli poznaj samego siebie. Wyd. EFECT Centrum Optymalizacji, Warszawa </a:t>
            </a:r>
            <a:r>
              <a:rPr lang="pl-PL" dirty="0" err="1" smtClean="0"/>
              <a:t>b.d</a:t>
            </a:r>
            <a:r>
              <a:rPr lang="pl-PL" dirty="0" smtClean="0"/>
              <a:t>., ss. 48. strona 1 (Wstęp)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</a:b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http://www.autonom.edu.pl/publikacje/mazur_marian/tajemnice_charakteru_czyli_poznaj_samego_siebie-ocr.pdf</a:t>
            </a: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53951D96-688B-4094-B690-D0E514DF69FB}"/>
              </a:ext>
            </a:extLst>
          </p:cNvPr>
          <p:cNvSpPr/>
          <p:nvPr/>
        </p:nvSpPr>
        <p:spPr>
          <a:xfrm>
            <a:off x="1394505" y="2161610"/>
            <a:ext cx="926011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Marian Mazur: </a:t>
            </a:r>
            <a: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2800" dirty="0" smtClean="0"/>
              <a:t> Obydwa te wymagania są spełnione, gdy zachodzące w systemie procesy informacyjne i energetyczne są sprzężone ze sobą w sposób zapewniający </a:t>
            </a:r>
            <a:r>
              <a:rPr lang="pl-PL" sz="2800" b="1" dirty="0" smtClean="0"/>
              <a:t>utrzymanie równowagi funkcjonalnej systemu, a więc jego trwanie pomimo zagrażających temu zakłóceń</a:t>
            </a:r>
            <a:r>
              <a:rPr lang="pl-PL" sz="2800" dirty="0" smtClean="0"/>
              <a:t>.</a:t>
            </a:r>
            <a:endParaRPr lang="pl-PL" sz="2800" b="1" dirty="0"/>
          </a:p>
        </p:txBody>
      </p:sp>
      <p:sp>
        <p:nvSpPr>
          <p:cNvPr id="10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000240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W rezultacie dedukcyjnie dochodzimy do wniosku, że podsystemów (organów), z których składa się system autonomiczny, powinno być sześć rodzajów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>
            <a:extLst>
              <a:ext uri="{FF2B5EF4-FFF2-40B4-BE49-F238E27FC236}">
                <a16:creationId xmlns="" xmlns:a16="http://schemas.microsoft.com/office/drawing/2014/main" id="{53951D96-688B-4094-B690-D0E514DF69FB}"/>
              </a:ext>
            </a:extLst>
          </p:cNvPr>
          <p:cNvSpPr/>
          <p:nvPr/>
        </p:nvSpPr>
        <p:spPr>
          <a:xfrm>
            <a:off x="1394505" y="2115443"/>
            <a:ext cx="926011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 smtClean="0"/>
              <a:t>Do pobierania informacji z otoczenia – czyli wykrywania bodźców – służy odpowiedni organ, który nazywamy </a:t>
            </a:r>
            <a:r>
              <a:rPr lang="pl-PL" sz="2800" b="1" dirty="0" smtClean="0"/>
              <a:t>receptorem</a:t>
            </a:r>
            <a:r>
              <a:rPr lang="pl-PL" sz="2800" dirty="0" smtClean="0"/>
              <a:t>.</a:t>
            </a:r>
            <a:endParaRPr lang="pl-PL" sz="280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CEE1A-08B2-421E-AC0C-69333F05AFAC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="" xmlns:a16="http://schemas.microsoft.com/office/drawing/2014/main" id="{9227CC3B-BA71-438E-B209-042783603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b="1" dirty="0" smtClean="0"/>
              <a:t>Homeostaza – równowaga funkcjonalna</a:t>
            </a:r>
          </a:p>
        </p:txBody>
      </p:sp>
      <p:pic>
        <p:nvPicPr>
          <p:cNvPr id="8" name="Obraz 7" descr="rysunk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60" y="3929066"/>
            <a:ext cx="3834780" cy="2594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4095736" y="3929066"/>
            <a:ext cx="1285884" cy="928694"/>
          </a:xfrm>
          <a:prstGeom prst="ellipse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844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30000"/>
          </a:schemeClr>
        </a:solidFill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4067</TotalTime>
  <Words>1966</Words>
  <Application>Microsoft Office PowerPoint</Application>
  <PresentationFormat>Niestandardowy</PresentationFormat>
  <Paragraphs>233</Paragraphs>
  <Slides>51</Slides>
  <Notes>50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51</vt:i4>
      </vt:variant>
    </vt:vector>
  </HeadingPairs>
  <TitlesOfParts>
    <vt:vector size="52" baseType="lpstr">
      <vt:lpstr>Motyw pakietu Office</vt:lpstr>
      <vt:lpstr>Cybernetyczne Podstawy Walki Informacyjnej    Homeostaza – równowaga funkcjonalna  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  <vt:lpstr>Homeostaza – równowaga funkcjonalna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Dominik Dudek</dc:creator>
  <cp:lastModifiedBy>Dell</cp:lastModifiedBy>
  <cp:revision>534</cp:revision>
  <dcterms:created xsi:type="dcterms:W3CDTF">2018-03-31T12:37:13Z</dcterms:created>
  <dcterms:modified xsi:type="dcterms:W3CDTF">2020-05-06T10:44:00Z</dcterms:modified>
</cp:coreProperties>
</file>