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comments/comment8.xml" ContentType="application/vnd.openxmlformats-officedocument.presentationml.comments+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comments/comment4.xml" ContentType="application/vnd.openxmlformats-officedocument.presentationml.comments+xml"/>
  <Override PartName="/ppt/notesSlides/notesSlide41.xml" ContentType="application/vnd.openxmlformats-officedocument.presentationml.notesSlide+xml"/>
  <Override PartName="/ppt/comments/comment11.xml" ContentType="application/vnd.openxmlformats-officedocument.presentationml.comments+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comments/comment9.xml" ContentType="application/vnd.openxmlformats-officedocument.presentationml.comments+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comments/comment5.xml" ContentType="application/vnd.openxmlformats-officedocument.presentationml.comments+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comments/comment12.xml" ContentType="application/vnd.openxmlformats-officedocument.presentationml.comments+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comments/comment1.xml" ContentType="application/vnd.openxmlformats-officedocument.presentationml.comments+xml"/>
  <Override PartName="/ppt/notesSlides/notesSlide31.xml" ContentType="application/vnd.openxmlformats-officedocument.presentationml.notes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comments/comment6.xml" ContentType="application/vnd.openxmlformats-officedocument.presentationml.comments+xml"/>
  <Override PartName="/ppt/notesSlides/notesSlide43.xml" ContentType="application/vnd.openxmlformats-officedocument.presentationml.notesSlide+xml"/>
  <Override PartName="/ppt/comments/comment13.xml" ContentType="application/vnd.openxmlformats-officedocument.presentationml.comments+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comments/comment2.xml" ContentType="application/vnd.openxmlformats-officedocument.presentationml.comments+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comments/comment7.xml" ContentType="application/vnd.openxmlformats-officedocument.presentationml.comments+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comments/comment14.xml" ContentType="application/vnd.openxmlformats-officedocument.presentationml.comments+xml"/>
  <Override PartName="/ppt/notesSlides/notesSlide73.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comments/comment3.xml" ContentType="application/vnd.openxmlformats-officedocument.presentationml.comments+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comments/comment10.xml" ContentType="application/vnd.openxmlformats-officedocument.presentationml.comments+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776" r:id="rId2"/>
    <p:sldId id="662" r:id="rId3"/>
    <p:sldId id="665" r:id="rId4"/>
    <p:sldId id="736" r:id="rId5"/>
    <p:sldId id="807" r:id="rId6"/>
    <p:sldId id="808" r:id="rId7"/>
    <p:sldId id="809" r:id="rId8"/>
    <p:sldId id="810" r:id="rId9"/>
    <p:sldId id="811" r:id="rId10"/>
    <p:sldId id="812" r:id="rId11"/>
    <p:sldId id="813" r:id="rId12"/>
    <p:sldId id="814" r:id="rId13"/>
    <p:sldId id="815" r:id="rId14"/>
    <p:sldId id="816" r:id="rId15"/>
    <p:sldId id="817" r:id="rId16"/>
    <p:sldId id="818" r:id="rId17"/>
    <p:sldId id="819" r:id="rId18"/>
    <p:sldId id="820" r:id="rId19"/>
    <p:sldId id="821" r:id="rId20"/>
    <p:sldId id="847" r:id="rId21"/>
    <p:sldId id="823" r:id="rId22"/>
    <p:sldId id="825" r:id="rId23"/>
    <p:sldId id="849" r:id="rId24"/>
    <p:sldId id="826" r:id="rId25"/>
    <p:sldId id="848" r:id="rId26"/>
    <p:sldId id="827" r:id="rId27"/>
    <p:sldId id="850" r:id="rId28"/>
    <p:sldId id="824" r:id="rId29"/>
    <p:sldId id="828" r:id="rId30"/>
    <p:sldId id="829" r:id="rId31"/>
    <p:sldId id="851" r:id="rId32"/>
    <p:sldId id="830" r:id="rId33"/>
    <p:sldId id="831" r:id="rId34"/>
    <p:sldId id="832" r:id="rId35"/>
    <p:sldId id="833" r:id="rId36"/>
    <p:sldId id="834" r:id="rId37"/>
    <p:sldId id="835" r:id="rId38"/>
    <p:sldId id="836" r:id="rId39"/>
    <p:sldId id="874" r:id="rId40"/>
    <p:sldId id="837" r:id="rId41"/>
    <p:sldId id="838" r:id="rId42"/>
    <p:sldId id="852" r:id="rId43"/>
    <p:sldId id="839" r:id="rId44"/>
    <p:sldId id="840" r:id="rId45"/>
    <p:sldId id="842" r:id="rId46"/>
    <p:sldId id="841" r:id="rId47"/>
    <p:sldId id="843" r:id="rId48"/>
    <p:sldId id="844" r:id="rId49"/>
    <p:sldId id="845" r:id="rId50"/>
    <p:sldId id="846" r:id="rId51"/>
    <p:sldId id="853" r:id="rId52"/>
    <p:sldId id="737" r:id="rId53"/>
    <p:sldId id="854" r:id="rId54"/>
    <p:sldId id="855" r:id="rId55"/>
    <p:sldId id="856" r:id="rId56"/>
    <p:sldId id="857" r:id="rId57"/>
    <p:sldId id="858" r:id="rId58"/>
    <p:sldId id="859" r:id="rId59"/>
    <p:sldId id="860" r:id="rId60"/>
    <p:sldId id="861" r:id="rId61"/>
    <p:sldId id="862" r:id="rId62"/>
    <p:sldId id="876" r:id="rId63"/>
    <p:sldId id="863" r:id="rId64"/>
    <p:sldId id="864" r:id="rId65"/>
    <p:sldId id="865" r:id="rId66"/>
    <p:sldId id="866" r:id="rId67"/>
    <p:sldId id="867" r:id="rId68"/>
    <p:sldId id="868" r:id="rId69"/>
    <p:sldId id="869" r:id="rId70"/>
    <p:sldId id="870" r:id="rId71"/>
    <p:sldId id="871" r:id="rId72"/>
    <p:sldId id="875" r:id="rId73"/>
    <p:sldId id="872" r:id="rId74"/>
    <p:sldId id="873" r:id="rId75"/>
    <p:sldId id="623" r:id="rId7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3" userDrawn="1">
          <p15:clr>
            <a:srgbClr val="A4A3A4"/>
          </p15:clr>
        </p15:guide>
        <p15:guide id="2" pos="379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minik Dudek" initials="DD" lastIdx="1" clrIdx="0">
    <p:extLst>
      <p:ext uri="{19B8F6BF-5375-455C-9EA6-DF929625EA0E}">
        <p15:presenceInfo xmlns:p15="http://schemas.microsoft.com/office/powerpoint/2012/main" xmlns="" userId="S-1-5-21-1824808732-2955680445-216867261-1131" providerId="AD"/>
      </p:ext>
    </p:extLst>
  </p:cmAuthor>
  <p:cmAuthor id="2" name="Grzegorz Modlibowski" initials="GM" lastIdx="34" clrIdx="1">
    <p:extLst>
      <p:ext uri="{19B8F6BF-5375-455C-9EA6-DF929625EA0E}">
        <p15:presenceInfo xmlns:p15="http://schemas.microsoft.com/office/powerpoint/2012/main" xmlns="" userId="Grzegorz Modlibowski" providerId="None"/>
      </p:ext>
    </p:extLst>
  </p:cmAuthor>
  <p:cmAuthor id="3" name="Dell" initials="D" lastIdx="18"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1646" autoAdjust="0"/>
    <p:restoredTop sz="94638" autoAdjust="0"/>
  </p:normalViewPr>
  <p:slideViewPr>
    <p:cSldViewPr snapToObjects="1" showGuides="1">
      <p:cViewPr varScale="1">
        <p:scale>
          <a:sx n="91" d="100"/>
          <a:sy n="91" d="100"/>
        </p:scale>
        <p:origin x="-270" y="-114"/>
      </p:cViewPr>
      <p:guideLst>
        <p:guide orient="horz" pos="3294"/>
        <p:guide pos="3795"/>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3737788" cy="7373778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20-05-25T17:23:31.588" idx="6">
    <p:pos x="10" y="10"/>
    <p:text>Wzór ten może być również stosowany do obliczania mocy całkowitej nadsystemów autonomicznych.</p:text>
  </p:cm>
</p:cmLst>
</file>

<file path=ppt/comments/comment10.xml><?xml version="1.0" encoding="utf-8"?>
<p:cmLst xmlns:a="http://schemas.openxmlformats.org/drawingml/2006/main" xmlns:r="http://schemas.openxmlformats.org/officeDocument/2006/relationships" xmlns:p="http://schemas.openxmlformats.org/presentationml/2006/main">
  <p:cm authorId="3" dt="2020-05-25T17:44:13.967" idx="10">
    <p:pos x="10" y="10"/>
    <p:text>U człowieka jest ona zużywana przede wszystkim na wykonywanie pracy 
zawodowej, dokonywanie zakupów, przyrządzanie posiłków, wykonywanie prac domowych.
</p:text>
  </p:cm>
</p:cmLst>
</file>

<file path=ppt/comments/comment11.xml><?xml version="1.0" encoding="utf-8"?>
<p:cmLst xmlns:a="http://schemas.openxmlformats.org/drawingml/2006/main" xmlns:r="http://schemas.openxmlformats.org/officeDocument/2006/relationships" xmlns:p="http://schemas.openxmlformats.org/presentationml/2006/main">
  <p:cm authorId="3" dt="2020-05-26T13:07:49.594" idx="15">
    <p:pos x="146" y="185"/>
    <p:text>Tworzywo nie ginie, tylko zmienia strukturę </p:text>
  </p:cm>
</p:cmLst>
</file>

<file path=ppt/comments/comment12.xml><?xml version="1.0" encoding="utf-8"?>
<p:cmLst xmlns:a="http://schemas.openxmlformats.org/drawingml/2006/main" xmlns:r="http://schemas.openxmlformats.org/officeDocument/2006/relationships" xmlns:p="http://schemas.openxmlformats.org/presentationml/2006/main">
  <p:cm authorId="3" dt="2020-05-26T13:15:34.609" idx="16">
    <p:pos x="10" y="10"/>
    <p:text>Pełne dowody 
powyższego twierdzenia można znaleźć w cytowanej pracy M. Mazura.
</p:text>
  </p:cm>
</p:cmLst>
</file>

<file path=ppt/comments/comment13.xml><?xml version="1.0" encoding="utf-8"?>
<p:cmLst xmlns:a="http://schemas.openxmlformats.org/drawingml/2006/main" xmlns:r="http://schemas.openxmlformats.org/officeDocument/2006/relationships" xmlns:p="http://schemas.openxmlformats.org/presentationml/2006/main">
  <p:cm authorId="3" dt="2020-05-26T13:24:46.722" idx="17">
    <p:pos x="10" y="10"/>
    <p:text>Imperialializm</p:text>
  </p:cm>
</p:cmLst>
</file>

<file path=ppt/comments/comment14.xml><?xml version="1.0" encoding="utf-8"?>
<p:cmLst xmlns:a="http://schemas.openxmlformats.org/drawingml/2006/main" xmlns:r="http://schemas.openxmlformats.org/officeDocument/2006/relationships" xmlns:p="http://schemas.openxmlformats.org/presentationml/2006/main">
  <p:cm authorId="3" dt="2020-05-26T13:40:22.211" idx="18">
    <p:pos x="10" y="10"/>
    <p:text>w wypadku człowieka dokonuje się to poprzez reprodukcję biologiczną - z którą łączy się przekazywanie własnego programu genetycznego, lub poprzez wychowywanie innych - z którym łączy się przekazanie własnego programu nabytego w trakcie rozwoju osobniczego;
przez narzucanie innym systemom swego sterowania, 
co wymaga jednak stałego dysponowania przez system sterujący 
odpowiednio dużą energią swobodną - wewnętrzna lub zewnętrzną; 
w wypadku człowieka dokonuje się to głównie poprzez represje 
fizyczne lub nacisk ekonomiczny.
</p:text>
  </p:cm>
</p:cmLst>
</file>

<file path=ppt/comments/comment2.xml><?xml version="1.0" encoding="utf-8"?>
<p:cmLst xmlns:a="http://schemas.openxmlformats.org/drawingml/2006/main" xmlns:r="http://schemas.openxmlformats.org/officeDocument/2006/relationships" xmlns:p="http://schemas.openxmlformats.org/presentationml/2006/main">
  <p:cm authorId="3" dt="2020-05-25T14:02:02.919" idx="2">
    <p:pos x="10" y="10"/>
    <p:text>Tylko różnica potencjałów może wykonywać pracę.</p:text>
  </p:cm>
</p:cmLst>
</file>

<file path=ppt/comments/comment3.xml><?xml version="1.0" encoding="utf-8"?>
<p:cmLst xmlns:a="http://schemas.openxmlformats.org/drawingml/2006/main" xmlns:r="http://schemas.openxmlformats.org/officeDocument/2006/relationships" xmlns:p="http://schemas.openxmlformats.org/presentationml/2006/main">
  <p:cm authorId="3" dt="2020-05-25T14:02:02.919" idx="13">
    <p:pos x="10" y="10"/>
    <p:text>Tylko różnica potencjałów może wykonywać pracę.</p:text>
  </p:cm>
</p:cmLst>
</file>

<file path=ppt/comments/comment4.xml><?xml version="1.0" encoding="utf-8"?>
<p:cmLst xmlns:a="http://schemas.openxmlformats.org/drawingml/2006/main" xmlns:r="http://schemas.openxmlformats.org/officeDocument/2006/relationships" xmlns:p="http://schemas.openxmlformats.org/presentationml/2006/main">
  <p:cm authorId="3" dt="2020-05-25T14:00:16.166" idx="1">
    <p:pos x="10" y="10"/>
    <p:text>Człowiek - jego waga
Społeczeństwo - suma wagi poszczególnych ludzi</p:text>
  </p:cm>
</p:cmLst>
</file>

<file path=ppt/comments/comment5.xml><?xml version="1.0" encoding="utf-8"?>
<p:cmLst xmlns:a="http://schemas.openxmlformats.org/drawingml/2006/main" xmlns:r="http://schemas.openxmlformats.org/officeDocument/2006/relationships" xmlns:p="http://schemas.openxmlformats.org/presentationml/2006/main">
  <p:cm authorId="3" dt="2020-05-26T11:56:22.819" idx="12">
    <p:pos x="10" y="10"/>
    <p:text>Eksport bezrobocia z EU do polski w ramach procesu przygotowawczego i wramach EU
</p:text>
  </p:cm>
</p:cmLst>
</file>

<file path=ppt/comments/comment6.xml><?xml version="1.0" encoding="utf-8"?>
<p:cmLst xmlns:a="http://schemas.openxmlformats.org/drawingml/2006/main" xmlns:r="http://schemas.openxmlformats.org/officeDocument/2006/relationships" xmlns:p="http://schemas.openxmlformats.org/presentationml/2006/main">
  <p:cm authorId="3" dt="2020-05-25T17:24:55.340" idx="3">
    <p:pos x="10" y="10"/>
    <p:text>Człowiek - jego moc / preferencyjność
Społeczeństwo - 
miarą wielkości mocy 
jednostkowej może być część wartości globalnej przypadająca 
na jednego pracującego - wydajność pracy.
</p:text>
  </p:cm>
</p:cmLst>
</file>

<file path=ppt/comments/comment7.xml><?xml version="1.0" encoding="utf-8"?>
<p:cmLst xmlns:a="http://schemas.openxmlformats.org/drawingml/2006/main" xmlns:r="http://schemas.openxmlformats.org/officeDocument/2006/relationships" xmlns:p="http://schemas.openxmlformats.org/presentationml/2006/main">
  <p:cm authorId="3" dt="2020-05-25T17:24:55.340" idx="14">
    <p:pos x="10" y="10"/>
    <p:text>Człowiek - jego moc / preferencyjność
Społeczeństwo - 
miarą wielkości mocy 
jednostkowej może być część wartości globalnej przypadająca 
na jednego pracującego - wydajność pracy.
</p:text>
  </p:cm>
</p:cmLst>
</file>

<file path=ppt/comments/comment8.xml><?xml version="1.0" encoding="utf-8"?>
<p:cmLst xmlns:a="http://schemas.openxmlformats.org/drawingml/2006/main" xmlns:r="http://schemas.openxmlformats.org/officeDocument/2006/relationships" xmlns:p="http://schemas.openxmlformats.org/presentationml/2006/main">
  <p:cm authorId="3" dt="2020-05-26T12:59:36.417" idx="5">
    <p:pos x="10" y="10"/>
    <p:text>Walka demograficzna - c
Walka z edukacją i prawdą - a
v - ogłupianie poprzez edukację, uniemożliwianie wykorzystania talentów, itp.
</p:text>
  </p:cm>
</p:cmLst>
</file>

<file path=ppt/comments/comment9.xml><?xml version="1.0" encoding="utf-8"?>
<p:cmLst xmlns:a="http://schemas.openxmlformats.org/drawingml/2006/main" xmlns:r="http://schemas.openxmlformats.org/officeDocument/2006/relationships" xmlns:p="http://schemas.openxmlformats.org/presentationml/2006/main">
  <p:cm authorId="3" dt="2020-05-25T17:44:13.967" idx="9">
    <p:pos x="10" y="10"/>
    <p:text>U człowieka jest ona zużywana przede wszystkim na wykonywanie pracy 
zawodowej, dokonywanie zakupów, przyrządzanie posiłków, wykonywanie prac domowych.
</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790AA4-8324-4B1E-88EF-8F2E158CA379}" type="datetimeFigureOut">
              <a:rPr lang="pl-PL" smtClean="0"/>
              <a:pPr/>
              <a:t>2020-05-26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7AA77-95E3-4E14-8D5F-79611564664F}" type="slidenum">
              <a:rPr lang="pl-PL" smtClean="0"/>
              <a:pPr/>
              <a:t>‹#›</a:t>
            </a:fld>
            <a:endParaRPr lang="pl-PL"/>
          </a:p>
        </p:txBody>
      </p:sp>
    </p:spTree>
    <p:extLst>
      <p:ext uri="{BB962C8B-B14F-4D97-AF65-F5344CB8AC3E}">
        <p14:creationId xmlns:p14="http://schemas.microsoft.com/office/powerpoint/2010/main" xmlns="" val="1531467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1</a:t>
            </a:fld>
            <a:endParaRPr 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10</a:t>
            </a:fld>
            <a:endParaRPr 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11</a:t>
            </a:fld>
            <a:endParaRPr 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12</a:t>
            </a:fld>
            <a:endParaRPr 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13</a:t>
            </a:fld>
            <a:endParaRPr 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14</a:t>
            </a:fld>
            <a:endParaRPr lang="pl-P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15</a:t>
            </a:fld>
            <a:endParaRPr lang="pl-P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16</a:t>
            </a:fld>
            <a:endParaRPr 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17</a:t>
            </a:fld>
            <a:endParaRPr lang="pl-P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18</a:t>
            </a:fld>
            <a:endParaRPr lang="pl-P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19</a:t>
            </a:fld>
            <a:endParaRPr 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2</a:t>
            </a:fld>
            <a:endParaRPr lang="pl-P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20</a:t>
            </a:fld>
            <a:endParaRPr lang="pl-P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21</a:t>
            </a:fld>
            <a:endParaRPr lang="pl-P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22</a:t>
            </a:fld>
            <a:endParaRPr lang="pl-P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23</a:t>
            </a:fld>
            <a:endParaRPr lang="pl-PL"/>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24</a:t>
            </a:fld>
            <a:endParaRPr lang="pl-P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25</a:t>
            </a:fld>
            <a:endParaRPr lang="pl-PL"/>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26</a:t>
            </a:fld>
            <a:endParaRPr lang="pl-PL"/>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27</a:t>
            </a:fld>
            <a:endParaRPr lang="pl-PL"/>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28</a:t>
            </a:fld>
            <a:endParaRPr lang="pl-PL"/>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29</a:t>
            </a:fld>
            <a:endParaRPr 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3</a:t>
            </a:fld>
            <a:endParaRPr lang="pl-PL"/>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30</a:t>
            </a:fld>
            <a:endParaRPr lang="pl-PL"/>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31</a:t>
            </a:fld>
            <a:endParaRPr lang="pl-PL"/>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32</a:t>
            </a:fld>
            <a:endParaRPr lang="pl-PL"/>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33</a:t>
            </a:fld>
            <a:endParaRPr lang="pl-PL"/>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34</a:t>
            </a:fld>
            <a:endParaRPr lang="pl-PL"/>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35</a:t>
            </a:fld>
            <a:endParaRPr lang="pl-PL"/>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36</a:t>
            </a:fld>
            <a:endParaRPr lang="pl-PL"/>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37</a:t>
            </a:fld>
            <a:endParaRPr lang="pl-PL"/>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38</a:t>
            </a:fld>
            <a:endParaRPr lang="pl-PL"/>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39</a:t>
            </a:fld>
            <a:endParaRPr 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4</a:t>
            </a:fld>
            <a:endParaRPr lang="pl-PL"/>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40</a:t>
            </a:fld>
            <a:endParaRPr lang="pl-PL"/>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41</a:t>
            </a:fld>
            <a:endParaRPr lang="pl-PL"/>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42</a:t>
            </a:fld>
            <a:endParaRPr lang="pl-PL"/>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43</a:t>
            </a:fld>
            <a:endParaRPr lang="pl-PL"/>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44</a:t>
            </a:fld>
            <a:endParaRPr lang="pl-PL"/>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45</a:t>
            </a:fld>
            <a:endParaRPr lang="pl-PL"/>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46</a:t>
            </a:fld>
            <a:endParaRPr lang="pl-PL"/>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47</a:t>
            </a:fld>
            <a:endParaRPr lang="pl-PL"/>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48</a:t>
            </a:fld>
            <a:endParaRPr lang="pl-PL"/>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49</a:t>
            </a:fld>
            <a:endParaRPr 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5</a:t>
            </a:fld>
            <a:endParaRPr lang="pl-PL"/>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50</a:t>
            </a:fld>
            <a:endParaRPr lang="pl-PL"/>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51</a:t>
            </a:fld>
            <a:endParaRPr lang="pl-PL"/>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52</a:t>
            </a:fld>
            <a:endParaRPr lang="pl-PL"/>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53</a:t>
            </a:fld>
            <a:endParaRPr lang="pl-PL"/>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54</a:t>
            </a:fld>
            <a:endParaRPr lang="pl-PL"/>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55</a:t>
            </a:fld>
            <a:endParaRPr lang="pl-PL"/>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56</a:t>
            </a:fld>
            <a:endParaRPr lang="pl-PL"/>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57</a:t>
            </a:fld>
            <a:endParaRPr lang="pl-PL"/>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58</a:t>
            </a:fld>
            <a:endParaRPr lang="pl-PL"/>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59</a:t>
            </a:fld>
            <a:endParaRPr 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6</a:t>
            </a:fld>
            <a:endParaRPr lang="pl-PL"/>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60</a:t>
            </a:fld>
            <a:endParaRPr lang="pl-PL"/>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61</a:t>
            </a:fld>
            <a:endParaRPr lang="pl-PL"/>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62</a:t>
            </a:fld>
            <a:endParaRPr lang="pl-PL"/>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63</a:t>
            </a:fld>
            <a:endParaRPr lang="pl-PL"/>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64</a:t>
            </a:fld>
            <a:endParaRPr lang="pl-PL"/>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65</a:t>
            </a:fld>
            <a:endParaRPr lang="pl-PL"/>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66</a:t>
            </a:fld>
            <a:endParaRPr lang="pl-PL"/>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67</a:t>
            </a:fld>
            <a:endParaRPr lang="pl-PL"/>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68</a:t>
            </a:fld>
            <a:endParaRPr lang="pl-PL"/>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69</a:t>
            </a:fld>
            <a:endParaRPr 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7</a:t>
            </a:fld>
            <a:endParaRPr lang="pl-PL"/>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70</a:t>
            </a:fld>
            <a:endParaRPr lang="pl-PL"/>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71</a:t>
            </a:fld>
            <a:endParaRPr lang="pl-PL"/>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72</a:t>
            </a:fld>
            <a:endParaRPr lang="pl-PL"/>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73</a:t>
            </a:fld>
            <a:endParaRPr lang="pl-PL"/>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74</a:t>
            </a:fld>
            <a:endParaRPr 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8</a:t>
            </a:fld>
            <a:endParaRPr 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5FE7AA77-95E3-4E14-8D5F-79611564664F}" type="slidenum">
              <a:rPr lang="pl-PL" smtClean="0"/>
              <a:pPr/>
              <a:t>9</a:t>
            </a:fld>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C1915E9-A575-4D4E-AFA5-208E81F8FDC7}"/>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xmlns="" id="{917A7106-1EBC-4DCF-BF37-63B1EC793E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xmlns="" id="{F1388834-9E4A-4887-B262-8DBA688669CA}"/>
              </a:ext>
            </a:extLst>
          </p:cNvPr>
          <p:cNvSpPr>
            <a:spLocks noGrp="1"/>
          </p:cNvSpPr>
          <p:nvPr>
            <p:ph type="dt" sz="half" idx="10"/>
          </p:nvPr>
        </p:nvSpPr>
        <p:spPr/>
        <p:txBody>
          <a:bodyPr/>
          <a:lstStyle/>
          <a:p>
            <a:fld id="{B44EF7E7-B7BD-4348-B5CD-674FAB1626CB}" type="datetime1">
              <a:rPr lang="pl-PL" smtClean="0"/>
              <a:pPr/>
              <a:t>2020-05-26</a:t>
            </a:fld>
            <a:endParaRPr lang="pl-PL"/>
          </a:p>
        </p:txBody>
      </p:sp>
      <p:sp>
        <p:nvSpPr>
          <p:cNvPr id="5" name="Symbol zastępczy stopki 4">
            <a:extLst>
              <a:ext uri="{FF2B5EF4-FFF2-40B4-BE49-F238E27FC236}">
                <a16:creationId xmlns:a16="http://schemas.microsoft.com/office/drawing/2014/main" xmlns="" id="{F15F1A16-D863-4CEB-9F1E-67B7696226C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C0FD628B-3C0B-457E-A36D-33E7DD81780D}"/>
              </a:ext>
            </a:extLst>
          </p:cNvPr>
          <p:cNvSpPr>
            <a:spLocks noGrp="1"/>
          </p:cNvSpPr>
          <p:nvPr>
            <p:ph type="sldNum" sz="quarter" idx="12"/>
          </p:nvPr>
        </p:nvSpPr>
        <p:spPr/>
        <p:txBody>
          <a:body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3156925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7D094AD2-8D2A-4D17-A6EC-8F645C4D18F6}"/>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xmlns="" id="{D877639E-CECD-4462-ACDA-6549CFE16CDE}"/>
              </a:ext>
            </a:extLst>
          </p:cNvPr>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767D0AD4-37BB-4B78-A7EB-3AE67A9DE36A}"/>
              </a:ext>
            </a:extLst>
          </p:cNvPr>
          <p:cNvSpPr>
            <a:spLocks noGrp="1"/>
          </p:cNvSpPr>
          <p:nvPr>
            <p:ph type="dt" sz="half" idx="10"/>
          </p:nvPr>
        </p:nvSpPr>
        <p:spPr/>
        <p:txBody>
          <a:bodyPr/>
          <a:lstStyle/>
          <a:p>
            <a:fld id="{AE1A7049-6F0B-45D2-A833-4D333DECF4AE}" type="datetime1">
              <a:rPr lang="pl-PL" smtClean="0"/>
              <a:pPr/>
              <a:t>2020-05-26</a:t>
            </a:fld>
            <a:endParaRPr lang="pl-PL"/>
          </a:p>
        </p:txBody>
      </p:sp>
      <p:sp>
        <p:nvSpPr>
          <p:cNvPr id="5" name="Symbol zastępczy stopki 4">
            <a:extLst>
              <a:ext uri="{FF2B5EF4-FFF2-40B4-BE49-F238E27FC236}">
                <a16:creationId xmlns:a16="http://schemas.microsoft.com/office/drawing/2014/main" xmlns="" id="{6FC9ED27-B548-47F7-83C8-75522201B6FA}"/>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8A0C1BCD-F5BB-4D48-AEA8-D3281577DBC5}"/>
              </a:ext>
            </a:extLst>
          </p:cNvPr>
          <p:cNvSpPr>
            <a:spLocks noGrp="1"/>
          </p:cNvSpPr>
          <p:nvPr>
            <p:ph type="sldNum" sz="quarter" idx="12"/>
          </p:nvPr>
        </p:nvSpPr>
        <p:spPr/>
        <p:txBody>
          <a:body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1894660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xmlns="" id="{E881B0C3-F98C-4FB3-A7E2-8C57C8883613}"/>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xmlns="" id="{65EF81CC-5A14-4F4F-86DE-3E6D968F5A09}"/>
              </a:ext>
            </a:extLst>
          </p:cNvPr>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AA535A55-82CD-4E2F-99B6-ACA69A87A427}"/>
              </a:ext>
            </a:extLst>
          </p:cNvPr>
          <p:cNvSpPr>
            <a:spLocks noGrp="1"/>
          </p:cNvSpPr>
          <p:nvPr>
            <p:ph type="dt" sz="half" idx="10"/>
          </p:nvPr>
        </p:nvSpPr>
        <p:spPr/>
        <p:txBody>
          <a:bodyPr/>
          <a:lstStyle/>
          <a:p>
            <a:fld id="{A5B73086-2737-4E68-AD9D-144D8AB7377C}" type="datetime1">
              <a:rPr lang="pl-PL" smtClean="0"/>
              <a:pPr/>
              <a:t>2020-05-26</a:t>
            </a:fld>
            <a:endParaRPr lang="pl-PL"/>
          </a:p>
        </p:txBody>
      </p:sp>
      <p:sp>
        <p:nvSpPr>
          <p:cNvPr id="5" name="Symbol zastępczy stopki 4">
            <a:extLst>
              <a:ext uri="{FF2B5EF4-FFF2-40B4-BE49-F238E27FC236}">
                <a16:creationId xmlns:a16="http://schemas.microsoft.com/office/drawing/2014/main" xmlns="" id="{4A67363A-6ED7-4F59-B5F2-D9EC0C34204B}"/>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0C94BAD9-5F57-48F9-B8B9-060DD3B04EC9}"/>
              </a:ext>
            </a:extLst>
          </p:cNvPr>
          <p:cNvSpPr>
            <a:spLocks noGrp="1"/>
          </p:cNvSpPr>
          <p:nvPr>
            <p:ph type="sldNum" sz="quarter" idx="12"/>
          </p:nvPr>
        </p:nvSpPr>
        <p:spPr/>
        <p:txBody>
          <a:body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147195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D0C86D3-D09E-4DBF-8D16-CB0E7F643E66}"/>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xmlns="" id="{F804EC53-05BC-40E8-8504-36110F7F0D26}"/>
              </a:ext>
            </a:extLst>
          </p:cNvPr>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4A5B9E10-5A7C-4763-954C-8F1111B4BD98}"/>
              </a:ext>
            </a:extLst>
          </p:cNvPr>
          <p:cNvSpPr>
            <a:spLocks noGrp="1"/>
          </p:cNvSpPr>
          <p:nvPr>
            <p:ph type="dt" sz="half" idx="10"/>
          </p:nvPr>
        </p:nvSpPr>
        <p:spPr/>
        <p:txBody>
          <a:bodyPr/>
          <a:lstStyle/>
          <a:p>
            <a:fld id="{D054FDEA-5FA1-4606-9443-FE376AC6CA29}" type="datetime1">
              <a:rPr lang="pl-PL" smtClean="0"/>
              <a:pPr/>
              <a:t>2020-05-26</a:t>
            </a:fld>
            <a:endParaRPr lang="pl-PL"/>
          </a:p>
        </p:txBody>
      </p:sp>
      <p:sp>
        <p:nvSpPr>
          <p:cNvPr id="5" name="Symbol zastępczy stopki 4">
            <a:extLst>
              <a:ext uri="{FF2B5EF4-FFF2-40B4-BE49-F238E27FC236}">
                <a16:creationId xmlns:a16="http://schemas.microsoft.com/office/drawing/2014/main" xmlns="" id="{D8E69555-6BA8-4E1B-874B-28A325DCC75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8BE2D459-1464-43B4-BD46-97A6F4D99710}"/>
              </a:ext>
            </a:extLst>
          </p:cNvPr>
          <p:cNvSpPr>
            <a:spLocks noGrp="1"/>
          </p:cNvSpPr>
          <p:nvPr>
            <p:ph type="sldNum" sz="quarter" idx="12"/>
          </p:nvPr>
        </p:nvSpPr>
        <p:spPr/>
        <p:txBody>
          <a:body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3825627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4BAB1B3-EBE0-4872-BED5-5487F35FE381}"/>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xmlns="" id="{B99E8750-00E1-4EED-BD95-2D3C0C9472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a:extLst>
              <a:ext uri="{FF2B5EF4-FFF2-40B4-BE49-F238E27FC236}">
                <a16:creationId xmlns:a16="http://schemas.microsoft.com/office/drawing/2014/main" xmlns="" id="{77F8D572-9014-48BD-835A-309A95300C77}"/>
              </a:ext>
            </a:extLst>
          </p:cNvPr>
          <p:cNvSpPr>
            <a:spLocks noGrp="1"/>
          </p:cNvSpPr>
          <p:nvPr>
            <p:ph type="dt" sz="half" idx="10"/>
          </p:nvPr>
        </p:nvSpPr>
        <p:spPr/>
        <p:txBody>
          <a:bodyPr/>
          <a:lstStyle/>
          <a:p>
            <a:fld id="{8DFA721E-45CD-416B-BC41-0CCDEB625ECF}" type="datetime1">
              <a:rPr lang="pl-PL" smtClean="0"/>
              <a:pPr/>
              <a:t>2020-05-26</a:t>
            </a:fld>
            <a:endParaRPr lang="pl-PL"/>
          </a:p>
        </p:txBody>
      </p:sp>
      <p:sp>
        <p:nvSpPr>
          <p:cNvPr id="5" name="Symbol zastępczy stopki 4">
            <a:extLst>
              <a:ext uri="{FF2B5EF4-FFF2-40B4-BE49-F238E27FC236}">
                <a16:creationId xmlns:a16="http://schemas.microsoft.com/office/drawing/2014/main" xmlns="" id="{DEED6AD0-5C44-4A09-B8C6-D0FD620A3198}"/>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3A7428C4-E9F6-4AF1-8110-85AB94100572}"/>
              </a:ext>
            </a:extLst>
          </p:cNvPr>
          <p:cNvSpPr>
            <a:spLocks noGrp="1"/>
          </p:cNvSpPr>
          <p:nvPr>
            <p:ph type="sldNum" sz="quarter" idx="12"/>
          </p:nvPr>
        </p:nvSpPr>
        <p:spPr/>
        <p:txBody>
          <a:body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2294291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B9E2402-2383-4D9E-A057-B666196868B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xmlns="" id="{82A9C1B4-786B-48FA-AA5C-75F9A421761C}"/>
              </a:ext>
            </a:extLst>
          </p:cNvPr>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xmlns="" id="{43286987-4301-4480-A1D3-4B2A2B1B3792}"/>
              </a:ext>
            </a:extLst>
          </p:cNvPr>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xmlns="" id="{B3D81AD4-F8B5-41D6-8985-62BB523B4DA7}"/>
              </a:ext>
            </a:extLst>
          </p:cNvPr>
          <p:cNvSpPr>
            <a:spLocks noGrp="1"/>
          </p:cNvSpPr>
          <p:nvPr>
            <p:ph type="dt" sz="half" idx="10"/>
          </p:nvPr>
        </p:nvSpPr>
        <p:spPr/>
        <p:txBody>
          <a:bodyPr/>
          <a:lstStyle/>
          <a:p>
            <a:fld id="{B4159726-9D3C-4DFC-BF5E-28B50C217CB4}" type="datetime1">
              <a:rPr lang="pl-PL" smtClean="0"/>
              <a:pPr/>
              <a:t>2020-05-26</a:t>
            </a:fld>
            <a:endParaRPr lang="pl-PL"/>
          </a:p>
        </p:txBody>
      </p:sp>
      <p:sp>
        <p:nvSpPr>
          <p:cNvPr id="6" name="Symbol zastępczy stopki 5">
            <a:extLst>
              <a:ext uri="{FF2B5EF4-FFF2-40B4-BE49-F238E27FC236}">
                <a16:creationId xmlns:a16="http://schemas.microsoft.com/office/drawing/2014/main" xmlns="" id="{514DDB1A-5363-4C0F-8F85-6A6085179AD2}"/>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xmlns="" id="{90F94C8C-3C10-431C-88BD-87F63EE1E3E6}"/>
              </a:ext>
            </a:extLst>
          </p:cNvPr>
          <p:cNvSpPr>
            <a:spLocks noGrp="1"/>
          </p:cNvSpPr>
          <p:nvPr>
            <p:ph type="sldNum" sz="quarter" idx="12"/>
          </p:nvPr>
        </p:nvSpPr>
        <p:spPr/>
        <p:txBody>
          <a:body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997817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498A0E8-839D-4A06-9E97-C84A1DBF2A25}"/>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xmlns="" id="{C6A1A4C2-0183-422F-93E6-08EC582AF5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a:extLst>
              <a:ext uri="{FF2B5EF4-FFF2-40B4-BE49-F238E27FC236}">
                <a16:creationId xmlns:a16="http://schemas.microsoft.com/office/drawing/2014/main" xmlns="" id="{1FC9BC2F-054F-466A-A4BD-4FD7864980FF}"/>
              </a:ext>
            </a:extLst>
          </p:cNvPr>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xmlns="" id="{3FA62D24-C1F2-4673-8588-4756E386FD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a:extLst>
              <a:ext uri="{FF2B5EF4-FFF2-40B4-BE49-F238E27FC236}">
                <a16:creationId xmlns:a16="http://schemas.microsoft.com/office/drawing/2014/main" xmlns="" id="{E5B58E75-6635-439E-8DDE-EED1D91E393D}"/>
              </a:ext>
            </a:extLst>
          </p:cNvPr>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xmlns="" id="{F8C5CE42-A0A6-461E-B997-F7C4D790B9F9}"/>
              </a:ext>
            </a:extLst>
          </p:cNvPr>
          <p:cNvSpPr>
            <a:spLocks noGrp="1"/>
          </p:cNvSpPr>
          <p:nvPr>
            <p:ph type="dt" sz="half" idx="10"/>
          </p:nvPr>
        </p:nvSpPr>
        <p:spPr/>
        <p:txBody>
          <a:bodyPr/>
          <a:lstStyle/>
          <a:p>
            <a:fld id="{42A24E9E-2D77-480E-B91A-DEA079DC3221}" type="datetime1">
              <a:rPr lang="pl-PL" smtClean="0"/>
              <a:pPr/>
              <a:t>2020-05-26</a:t>
            </a:fld>
            <a:endParaRPr lang="pl-PL"/>
          </a:p>
        </p:txBody>
      </p:sp>
      <p:sp>
        <p:nvSpPr>
          <p:cNvPr id="8" name="Symbol zastępczy stopki 7">
            <a:extLst>
              <a:ext uri="{FF2B5EF4-FFF2-40B4-BE49-F238E27FC236}">
                <a16:creationId xmlns:a16="http://schemas.microsoft.com/office/drawing/2014/main" xmlns="" id="{A4AB6118-1D31-444D-9F0A-A00B012546DC}"/>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xmlns="" id="{41BB2956-FFB8-4597-9B16-D0F35F71855B}"/>
              </a:ext>
            </a:extLst>
          </p:cNvPr>
          <p:cNvSpPr>
            <a:spLocks noGrp="1"/>
          </p:cNvSpPr>
          <p:nvPr>
            <p:ph type="sldNum" sz="quarter" idx="12"/>
          </p:nvPr>
        </p:nvSpPr>
        <p:spPr/>
        <p:txBody>
          <a:body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3379420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7465D3D-C782-4F02-9B68-027D32998F5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xmlns="" id="{49F81BAE-D7CD-4293-B7D9-6303C8028AED}"/>
              </a:ext>
            </a:extLst>
          </p:cNvPr>
          <p:cNvSpPr>
            <a:spLocks noGrp="1"/>
          </p:cNvSpPr>
          <p:nvPr>
            <p:ph type="dt" sz="half" idx="10"/>
          </p:nvPr>
        </p:nvSpPr>
        <p:spPr/>
        <p:txBody>
          <a:bodyPr/>
          <a:lstStyle/>
          <a:p>
            <a:fld id="{8A2F31B7-6DB4-407E-9101-A7098A235E27}" type="datetime1">
              <a:rPr lang="pl-PL" smtClean="0"/>
              <a:pPr/>
              <a:t>2020-05-26</a:t>
            </a:fld>
            <a:endParaRPr lang="pl-PL"/>
          </a:p>
        </p:txBody>
      </p:sp>
      <p:sp>
        <p:nvSpPr>
          <p:cNvPr id="4" name="Symbol zastępczy stopki 3">
            <a:extLst>
              <a:ext uri="{FF2B5EF4-FFF2-40B4-BE49-F238E27FC236}">
                <a16:creationId xmlns:a16="http://schemas.microsoft.com/office/drawing/2014/main" xmlns="" id="{C1060AFC-C57B-4160-B835-C44B0675B0A5}"/>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xmlns="" id="{244D8863-B873-403E-AF6A-B352F00EAD5E}"/>
              </a:ext>
            </a:extLst>
          </p:cNvPr>
          <p:cNvSpPr>
            <a:spLocks noGrp="1"/>
          </p:cNvSpPr>
          <p:nvPr>
            <p:ph type="sldNum" sz="quarter" idx="12"/>
          </p:nvPr>
        </p:nvSpPr>
        <p:spPr/>
        <p:txBody>
          <a:body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1044014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xmlns="" id="{4E6CDAD5-74B5-4AFE-BD8C-06146213A362}"/>
              </a:ext>
            </a:extLst>
          </p:cNvPr>
          <p:cNvSpPr>
            <a:spLocks noGrp="1"/>
          </p:cNvSpPr>
          <p:nvPr>
            <p:ph type="dt" sz="half" idx="10"/>
          </p:nvPr>
        </p:nvSpPr>
        <p:spPr/>
        <p:txBody>
          <a:bodyPr/>
          <a:lstStyle/>
          <a:p>
            <a:fld id="{1A9C17C5-0102-49C4-ACC6-D7DC9324E390}" type="datetime1">
              <a:rPr lang="pl-PL" smtClean="0"/>
              <a:pPr/>
              <a:t>2020-05-26</a:t>
            </a:fld>
            <a:endParaRPr lang="pl-PL"/>
          </a:p>
        </p:txBody>
      </p:sp>
      <p:sp>
        <p:nvSpPr>
          <p:cNvPr id="3" name="Symbol zastępczy stopki 2">
            <a:extLst>
              <a:ext uri="{FF2B5EF4-FFF2-40B4-BE49-F238E27FC236}">
                <a16:creationId xmlns:a16="http://schemas.microsoft.com/office/drawing/2014/main" xmlns="" id="{54D1F4A4-A999-429D-8DB9-9F4220C4841D}"/>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xmlns="" id="{66761743-CD86-4D59-B7E0-6B0F40471E8B}"/>
              </a:ext>
            </a:extLst>
          </p:cNvPr>
          <p:cNvSpPr>
            <a:spLocks noGrp="1"/>
          </p:cNvSpPr>
          <p:nvPr>
            <p:ph type="sldNum" sz="quarter" idx="12"/>
          </p:nvPr>
        </p:nvSpPr>
        <p:spPr/>
        <p:txBody>
          <a:body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3009729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F7717F2-DDE9-4256-BB9C-765427516B3F}"/>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xmlns="" id="{675ABBDC-1163-4D19-8197-2DD47269B5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xmlns="" id="{96C38E85-6443-470A-83B4-9F1AD90BC5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xmlns="" id="{FE2B4485-CB91-4445-8A22-9436694F3032}"/>
              </a:ext>
            </a:extLst>
          </p:cNvPr>
          <p:cNvSpPr>
            <a:spLocks noGrp="1"/>
          </p:cNvSpPr>
          <p:nvPr>
            <p:ph type="dt" sz="half" idx="10"/>
          </p:nvPr>
        </p:nvSpPr>
        <p:spPr/>
        <p:txBody>
          <a:bodyPr/>
          <a:lstStyle/>
          <a:p>
            <a:fld id="{AF742C54-E1DC-4776-B24C-310D1742052D}" type="datetime1">
              <a:rPr lang="pl-PL" smtClean="0"/>
              <a:pPr/>
              <a:t>2020-05-26</a:t>
            </a:fld>
            <a:endParaRPr lang="pl-PL"/>
          </a:p>
        </p:txBody>
      </p:sp>
      <p:sp>
        <p:nvSpPr>
          <p:cNvPr id="6" name="Symbol zastępczy stopki 5">
            <a:extLst>
              <a:ext uri="{FF2B5EF4-FFF2-40B4-BE49-F238E27FC236}">
                <a16:creationId xmlns:a16="http://schemas.microsoft.com/office/drawing/2014/main" xmlns="" id="{55AA6933-BAC9-4B19-A350-21D15D69C093}"/>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xmlns="" id="{46184B22-E6CA-46FD-A820-641C55AAA8B9}"/>
              </a:ext>
            </a:extLst>
          </p:cNvPr>
          <p:cNvSpPr>
            <a:spLocks noGrp="1"/>
          </p:cNvSpPr>
          <p:nvPr>
            <p:ph type="sldNum" sz="quarter" idx="12"/>
          </p:nvPr>
        </p:nvSpPr>
        <p:spPr/>
        <p:txBody>
          <a:body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1789362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AF77625-C446-4ECB-BD87-0293141A8380}"/>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xmlns="" id="{037622FF-1AF5-400A-A1DB-AFE1F97815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xmlns="" id="{785A7F6F-9E4D-4DCE-982C-ED55291B44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xmlns="" id="{1CBDDD2E-CB9C-4813-BC6D-823D803B08B9}"/>
              </a:ext>
            </a:extLst>
          </p:cNvPr>
          <p:cNvSpPr>
            <a:spLocks noGrp="1"/>
          </p:cNvSpPr>
          <p:nvPr>
            <p:ph type="dt" sz="half" idx="10"/>
          </p:nvPr>
        </p:nvSpPr>
        <p:spPr/>
        <p:txBody>
          <a:bodyPr/>
          <a:lstStyle/>
          <a:p>
            <a:fld id="{5F5D60A3-2549-4096-9C02-DF98A557DB01}" type="datetime1">
              <a:rPr lang="pl-PL" smtClean="0"/>
              <a:pPr/>
              <a:t>2020-05-26</a:t>
            </a:fld>
            <a:endParaRPr lang="pl-PL"/>
          </a:p>
        </p:txBody>
      </p:sp>
      <p:sp>
        <p:nvSpPr>
          <p:cNvPr id="6" name="Symbol zastępczy stopki 5">
            <a:extLst>
              <a:ext uri="{FF2B5EF4-FFF2-40B4-BE49-F238E27FC236}">
                <a16:creationId xmlns:a16="http://schemas.microsoft.com/office/drawing/2014/main" xmlns="" id="{2C969CAB-20A5-47F4-AF65-EA9B59E43394}"/>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xmlns="" id="{AAF88EA9-5C28-44AA-89F4-A3B47835B9D7}"/>
              </a:ext>
            </a:extLst>
          </p:cNvPr>
          <p:cNvSpPr>
            <a:spLocks noGrp="1"/>
          </p:cNvSpPr>
          <p:nvPr>
            <p:ph type="sldNum" sz="quarter" idx="12"/>
          </p:nvPr>
        </p:nvSpPr>
        <p:spPr/>
        <p:txBody>
          <a:body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695477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xmlns="" id="{33AFDC00-5C56-4C88-B70F-AFF3DA89E0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xmlns="" id="{61D3E173-1C6C-41D6-8DB5-414B44D37A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7CEFE526-3551-41E5-980A-1E6DCC2EF7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434185-A628-4428-B442-8513B33BB0E9}" type="datetime1">
              <a:rPr lang="pl-PL" smtClean="0"/>
              <a:pPr/>
              <a:t>2020-05-26</a:t>
            </a:fld>
            <a:endParaRPr lang="pl-PL"/>
          </a:p>
        </p:txBody>
      </p:sp>
      <p:sp>
        <p:nvSpPr>
          <p:cNvPr id="5" name="Symbol zastępczy stopki 4">
            <a:extLst>
              <a:ext uri="{FF2B5EF4-FFF2-40B4-BE49-F238E27FC236}">
                <a16:creationId xmlns:a16="http://schemas.microsoft.com/office/drawing/2014/main" xmlns="" id="{76399470-E04E-48A6-93AB-787500E65F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xmlns="" id="{A61C271C-FE45-4AAF-82F1-53725BCD50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5CEE1A-08B2-421E-AC0C-69333F05AFAC}" type="slidenum">
              <a:rPr lang="pl-PL" smtClean="0"/>
              <a:pPr/>
              <a:t>‹#›</a:t>
            </a:fld>
            <a:endParaRPr lang="pl-PL"/>
          </a:p>
        </p:txBody>
      </p:sp>
    </p:spTree>
    <p:extLst>
      <p:ext uri="{BB962C8B-B14F-4D97-AF65-F5344CB8AC3E}">
        <p14:creationId xmlns:p14="http://schemas.microsoft.com/office/powerpoint/2010/main" xmlns="" val="2754894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3.png"/><Relationship Id="rId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4.png"/><Relationship Id="rId4" Type="http://schemas.openxmlformats.org/officeDocument/2006/relationships/oleObject" Target="../embeddings/oleObject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comments" Target="../comments/comment1.xml"/><Relationship Id="rId4" Type="http://schemas.openxmlformats.org/officeDocument/2006/relationships/oleObject" Target="../embeddings/oleObject6.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comments" Target="../comments/comment2.xml"/><Relationship Id="rId4" Type="http://schemas.openxmlformats.org/officeDocument/2006/relationships/oleObject" Target="../embeddings/oleObject7.bin"/></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comments" Target="../comments/comment3.xml"/><Relationship Id="rId5" Type="http://schemas.openxmlformats.org/officeDocument/2006/relationships/image" Target="../media/image7.png"/><Relationship Id="rId4" Type="http://schemas.openxmlformats.org/officeDocument/2006/relationships/hyperlink" Target="https://www.nik.gov.pl/plik/id,20330,vp,22953.pdf"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comments" Target="../comments/comment4.xml"/><Relationship Id="rId4" Type="http://schemas.openxmlformats.org/officeDocument/2006/relationships/oleObject" Target="../embeddings/oleObject8.bin"/></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omments" Target="../comments/comment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comments" Target="../comments/comment6.xml"/><Relationship Id="rId4" Type="http://schemas.openxmlformats.org/officeDocument/2006/relationships/oleObject" Target="../embeddings/oleObject9.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comments" Target="../comments/comment7.xml"/><Relationship Id="rId4" Type="http://schemas.openxmlformats.org/officeDocument/2006/relationships/oleObject" Target="../embeddings/oleObject10.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comments" Target="../comments/comment8.xml"/><Relationship Id="rId4" Type="http://schemas.openxmlformats.org/officeDocument/2006/relationships/oleObject" Target="../embeddings/oleObject11.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oleObject" Target="../embeddings/oleObject12.bin"/></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oleObject" Target="../embeddings/oleObject13.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14.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oleObject" Target="../embeddings/oleObject15.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oleObject" Target="../embeddings/oleObject16.bin"/></Relationships>
</file>

<file path=ppt/slides/_rels/slide36.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oleObject" Target="../embeddings/oleObject17.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oleObject" Target="../embeddings/oleObject18.bin"/></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comments" Target="../comments/comment11.xml"/><Relationship Id="rId4" Type="http://schemas.openxmlformats.org/officeDocument/2006/relationships/oleObject" Target="../embeddings/oleObject19.bin"/></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vmlDrawing" Target="../drawings/vmlDrawing20.vml"/><Relationship Id="rId4" Type="http://schemas.openxmlformats.org/officeDocument/2006/relationships/oleObject" Target="../embeddings/oleObject20.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oleObject" Target="../embeddings/oleObject21.bin"/></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youtu.be/WfI5FryEAmg"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vmlDrawing" Target="../drawings/vmlDrawing22.vml"/><Relationship Id="rId4" Type="http://schemas.openxmlformats.org/officeDocument/2006/relationships/oleObject" Target="../embeddings/oleObject22.bin"/></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vmlDrawing" Target="../drawings/vmlDrawing23.vml"/><Relationship Id="rId5" Type="http://schemas.openxmlformats.org/officeDocument/2006/relationships/comments" Target="../comments/comment12.xml"/><Relationship Id="rId4" Type="http://schemas.openxmlformats.org/officeDocument/2006/relationships/oleObject" Target="../embeddings/oleObject23.bin"/></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vmlDrawing" Target="../drawings/vmlDrawing24.vml"/><Relationship Id="rId4" Type="http://schemas.openxmlformats.org/officeDocument/2006/relationships/oleObject" Target="../embeddings/oleObject24.bin"/></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vmlDrawing" Target="../drawings/vmlDrawing25.vml"/><Relationship Id="rId5" Type="http://schemas.openxmlformats.org/officeDocument/2006/relationships/comments" Target="../comments/comment13.xml"/><Relationship Id="rId4" Type="http://schemas.openxmlformats.org/officeDocument/2006/relationships/oleObject" Target="../embeddings/oleObject25.bin"/></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vmlDrawing" Target="../drawings/vmlDrawing26.vml"/><Relationship Id="rId4" Type="http://schemas.openxmlformats.org/officeDocument/2006/relationships/oleObject" Target="../embeddings/oleObject26.bin"/></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vmlDrawing" Target="../drawings/vmlDrawing27.vml"/><Relationship Id="rId4" Type="http://schemas.openxmlformats.org/officeDocument/2006/relationships/oleObject" Target="../embeddings/oleObject27.bin"/></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vmlDrawing" Target="../drawings/vmlDrawing28.vml"/><Relationship Id="rId4" Type="http://schemas.openxmlformats.org/officeDocument/2006/relationships/oleObject" Target="../embeddings/oleObject28.bin"/></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vmlDrawing" Target="../drawings/vmlDrawing29.vml"/><Relationship Id="rId4" Type="http://schemas.openxmlformats.org/officeDocument/2006/relationships/oleObject" Target="../embeddings/oleObject29.bin"/></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vmlDrawing" Target="../drawings/vmlDrawing30.vml"/><Relationship Id="rId4" Type="http://schemas.openxmlformats.org/officeDocument/2006/relationships/oleObject" Target="../embeddings/oleObject30.bin"/></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vmlDrawing" Target="../drawings/vmlDrawing31.vml"/><Relationship Id="rId4" Type="http://schemas.openxmlformats.org/officeDocument/2006/relationships/oleObject" Target="../embeddings/oleObject31.bin"/></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vmlDrawing" Target="../drawings/vmlDrawing32.vml"/><Relationship Id="rId5" Type="http://schemas.openxmlformats.org/officeDocument/2006/relationships/comments" Target="../comments/comment14.xml"/><Relationship Id="rId4" Type="http://schemas.openxmlformats.org/officeDocument/2006/relationships/oleObject" Target="../embeddings/oleObject32.bin"/></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vmlDrawing" Target="../drawings/vmlDrawing33.vml"/><Relationship Id="rId4" Type="http://schemas.openxmlformats.org/officeDocument/2006/relationships/oleObject" Target="../embeddings/oleObject33.bin"/></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www.autonom.edu.pl/" TargetMode="External"/><Relationship Id="rId2" Type="http://schemas.openxmlformats.org/officeDocument/2006/relationships/hyperlink" Target="http://www.naiwarszawa.pl/" TargetMode="External"/><Relationship Id="rId1" Type="http://schemas.openxmlformats.org/officeDocument/2006/relationships/slideLayout" Target="../slideLayouts/slideLayout2.xml"/><Relationship Id="rId4" Type="http://schemas.openxmlformats.org/officeDocument/2006/relationships/hyperlink" Target="http://www.socjocybernetyka.pl/"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9227CC3B-BA71-438E-B209-042783603659}"/>
              </a:ext>
            </a:extLst>
          </p:cNvPr>
          <p:cNvSpPr>
            <a:spLocks noGrp="1"/>
          </p:cNvSpPr>
          <p:nvPr>
            <p:ph type="title"/>
          </p:nvPr>
        </p:nvSpPr>
        <p:spPr>
          <a:xfrm>
            <a:off x="838200" y="2802731"/>
            <a:ext cx="10515600" cy="1325563"/>
          </a:xfrm>
        </p:spPr>
        <p:txBody>
          <a:bodyPr>
            <a:normAutofit fontScale="90000"/>
          </a:bodyPr>
          <a:lstStyle/>
          <a:p>
            <a:pPr algn="ctr"/>
            <a:r>
              <a:rPr lang="pl-PL" b="1" dirty="0"/>
              <a:t>Cybernetyczne Podstawy Walki </a:t>
            </a:r>
            <a:r>
              <a:rPr lang="pl-PL" b="1" dirty="0" smtClean="0"/>
              <a:t>Informacyjnej</a:t>
            </a:r>
            <a:br>
              <a:rPr lang="pl-PL" b="1" dirty="0" smtClean="0"/>
            </a:br>
            <a:r>
              <a:rPr lang="pl-PL" b="1" dirty="0" smtClean="0"/>
              <a:t/>
            </a:r>
            <a:br>
              <a:rPr lang="pl-PL" b="1" dirty="0" smtClean="0"/>
            </a:br>
            <a:r>
              <a:rPr lang="pl-PL" dirty="0"/>
              <a:t/>
            </a:r>
            <a:br>
              <a:rPr lang="pl-PL" dirty="0"/>
            </a:br>
            <a:r>
              <a:rPr lang="pl-PL" sz="1800" dirty="0" smtClean="0"/>
              <a:t> </a:t>
            </a:r>
            <a:r>
              <a:rPr lang="pl-PL" sz="4000" dirty="0" smtClean="0"/>
              <a:t>Moc Procesu – rola w procesach autonomii </a:t>
            </a:r>
            <a:br>
              <a:rPr lang="pl-PL" sz="4000" dirty="0" smtClean="0"/>
            </a:br>
            <a:r>
              <a:rPr lang="pl-PL" sz="4000" dirty="0" smtClean="0"/>
              <a:t/>
            </a:r>
            <a:br>
              <a:rPr lang="pl-PL" sz="4000" dirty="0" smtClean="0"/>
            </a:br>
            <a:endParaRPr lang="pl-PL"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1</a:t>
            </a:fld>
            <a:endParaRPr lang="pl-PL"/>
          </a:p>
        </p:txBody>
      </p:sp>
    </p:spTree>
    <p:extLst>
      <p:ext uri="{BB962C8B-B14F-4D97-AF65-F5344CB8AC3E}">
        <p14:creationId xmlns="" xmlns:p14="http://schemas.microsoft.com/office/powerpoint/2010/main" val="10284452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377053"/>
            <a:ext cx="9260115" cy="1384995"/>
          </a:xfrm>
          <a:prstGeom prst="rect">
            <a:avLst/>
          </a:prstGeom>
        </p:spPr>
        <p:txBody>
          <a:bodyPr wrap="square">
            <a:spAutoFit/>
          </a:bodyPr>
          <a:lstStyle/>
          <a:p>
            <a:pPr algn="ctr"/>
            <a:r>
              <a:rPr lang="pl-PL" sz="2800" dirty="0" smtClean="0"/>
              <a:t>Procesy informacyjne i energia sterownicza decydują o tym, jakiego </a:t>
            </a:r>
            <a:r>
              <a:rPr lang="pl-PL" sz="2800" b="1" dirty="0" smtClean="0"/>
              <a:t>rodzaju reakcje </a:t>
            </a:r>
            <a:r>
              <a:rPr lang="pl-PL" sz="2800" dirty="0" smtClean="0"/>
              <a:t>będzie wykonywać system, zaś energia wykonawcza decyduje o </a:t>
            </a:r>
            <a:r>
              <a:rPr lang="pl-PL" sz="2800" b="1" dirty="0" smtClean="0"/>
              <a:t>sile (natężeniu) tych reakcji</a:t>
            </a:r>
            <a:r>
              <a:rPr lang="pl-PL" sz="2800" dirty="0" smtClean="0"/>
              <a:t>.</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10</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377053"/>
            <a:ext cx="9260115" cy="1815882"/>
          </a:xfrm>
          <a:prstGeom prst="rect">
            <a:avLst/>
          </a:prstGeom>
        </p:spPr>
        <p:txBody>
          <a:bodyPr wrap="square">
            <a:spAutoFit/>
          </a:bodyPr>
          <a:lstStyle/>
          <a:p>
            <a:pPr algn="ctr"/>
            <a:r>
              <a:rPr lang="pl-PL" sz="2800" b="1" dirty="0" smtClean="0"/>
              <a:t>W miarę upływu czasu </a:t>
            </a:r>
            <a:r>
              <a:rPr lang="pl-PL" sz="2800" dirty="0" smtClean="0"/>
              <a:t>w każdym tworzywie </a:t>
            </a:r>
            <a:br>
              <a:rPr lang="pl-PL" sz="2800" dirty="0" smtClean="0"/>
            </a:br>
            <a:r>
              <a:rPr lang="pl-PL" sz="2800" dirty="0" smtClean="0"/>
              <a:t>zachodzą procesy starzenia się materiału, w wyniku których </a:t>
            </a:r>
            <a:r>
              <a:rPr lang="pl-PL" sz="2800" b="1" dirty="0" smtClean="0"/>
              <a:t>energia skoncentrowana w systemie ulega rozproszeniu </a:t>
            </a:r>
            <a:r>
              <a:rPr lang="pl-PL" sz="2800" dirty="0" smtClean="0"/>
              <a:t>(dotyczy to również organizmu ludzkiego).</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11</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1690688"/>
            <a:ext cx="9260115" cy="2246769"/>
          </a:xfrm>
          <a:prstGeom prst="rect">
            <a:avLst/>
          </a:prstGeom>
        </p:spPr>
        <p:txBody>
          <a:bodyPr wrap="square">
            <a:spAutoFit/>
          </a:bodyPr>
          <a:lstStyle/>
          <a:p>
            <a:pPr algn="ctr"/>
            <a:r>
              <a:rPr lang="pl-PL" sz="2800" b="1" dirty="0" smtClean="0"/>
              <a:t>Przeciwstawiając się dekoncentracji energii</a:t>
            </a:r>
            <a:r>
              <a:rPr lang="pl-PL" sz="2800" dirty="0" smtClean="0"/>
              <a:t> </a:t>
            </a:r>
            <a:r>
              <a:rPr lang="pl-PL" sz="2800" b="1" dirty="0" smtClean="0"/>
              <a:t>system</a:t>
            </a:r>
            <a:r>
              <a:rPr lang="pl-PL" sz="2800" dirty="0" smtClean="0"/>
              <a:t> autonomiczny musi ją pobierać z zewnątrz i przetwarzać </a:t>
            </a:r>
            <a:br>
              <a:rPr lang="pl-PL" sz="2800" dirty="0" smtClean="0"/>
            </a:br>
            <a:r>
              <a:rPr lang="pl-PL" sz="2800" dirty="0" smtClean="0"/>
              <a:t>do postaci dla niego potrzebnej, a do tego </a:t>
            </a:r>
            <a:r>
              <a:rPr lang="pl-PL" sz="2800" b="1" dirty="0" smtClean="0"/>
              <a:t>musi sobie rozbudowywać odpowiednie organy, co łączy się ze wzrostem ilości tworzywa. </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12</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pic>
        <p:nvPicPr>
          <p:cNvPr id="7" name="Obraz 6" descr="rysunk 3"/>
          <p:cNvPicPr/>
          <p:nvPr/>
        </p:nvPicPr>
        <p:blipFill>
          <a:blip r:embed="rId3" cstate="print"/>
          <a:srcRect/>
          <a:stretch>
            <a:fillRect/>
          </a:stretch>
        </p:blipFill>
        <p:spPr bwMode="auto">
          <a:xfrm>
            <a:off x="4107173" y="3929066"/>
            <a:ext cx="3834780" cy="2594302"/>
          </a:xfrm>
          <a:prstGeom prst="rect">
            <a:avLst/>
          </a:prstGeom>
          <a:noFill/>
          <a:ln w="9525">
            <a:noFill/>
            <a:miter lim="800000"/>
            <a:headEnd/>
            <a:tailEnd/>
          </a:ln>
        </p:spPr>
      </p:pic>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1690688"/>
            <a:ext cx="9260115" cy="1815882"/>
          </a:xfrm>
          <a:prstGeom prst="rect">
            <a:avLst/>
          </a:prstGeom>
        </p:spPr>
        <p:txBody>
          <a:bodyPr wrap="square">
            <a:spAutoFit/>
          </a:bodyPr>
          <a:lstStyle/>
          <a:p>
            <a:pPr algn="ctr"/>
            <a:r>
              <a:rPr lang="pl-PL" sz="2800" dirty="0" smtClean="0"/>
              <a:t>Energię, której źródło znajduje się w otoczeniu systemu i którą może on dla siebie wykorzystywać nazywamy </a:t>
            </a:r>
            <a:r>
              <a:rPr lang="pl-PL" sz="2800" b="1" dirty="0" smtClean="0"/>
              <a:t>energia zewnętrzną</a:t>
            </a:r>
            <a:r>
              <a:rPr lang="pl-PL" sz="2800" dirty="0" smtClean="0"/>
              <a:t> systemu, w wypadku człowieka nazwiemy ją </a:t>
            </a:r>
            <a:r>
              <a:rPr lang="pl-PL" sz="2800" b="1" dirty="0" smtClean="0"/>
              <a:t>energią socjologiczną</a:t>
            </a:r>
            <a:r>
              <a:rPr lang="pl-PL" sz="2800" dirty="0" smtClean="0"/>
              <a:t>.</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13</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pic>
        <p:nvPicPr>
          <p:cNvPr id="7" name="Obraz 6" descr="rysunk 3"/>
          <p:cNvPicPr/>
          <p:nvPr/>
        </p:nvPicPr>
        <p:blipFill>
          <a:blip r:embed="rId3" cstate="print"/>
          <a:srcRect/>
          <a:stretch>
            <a:fillRect/>
          </a:stretch>
        </p:blipFill>
        <p:spPr bwMode="auto">
          <a:xfrm>
            <a:off x="4107173" y="3929066"/>
            <a:ext cx="3834780" cy="2594302"/>
          </a:xfrm>
          <a:prstGeom prst="rect">
            <a:avLst/>
          </a:prstGeom>
          <a:noFill/>
          <a:ln w="9525">
            <a:noFill/>
            <a:miter lim="800000"/>
            <a:headEnd/>
            <a:tailEnd/>
          </a:ln>
        </p:spPr>
      </p:pic>
      <p:sp>
        <p:nvSpPr>
          <p:cNvPr id="8" name="Elipsa 7"/>
          <p:cNvSpPr/>
          <p:nvPr/>
        </p:nvSpPr>
        <p:spPr>
          <a:xfrm>
            <a:off x="3738546" y="5429264"/>
            <a:ext cx="1214446" cy="1094104"/>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1690688"/>
            <a:ext cx="9260115" cy="1384995"/>
          </a:xfrm>
          <a:prstGeom prst="rect">
            <a:avLst/>
          </a:prstGeom>
        </p:spPr>
        <p:txBody>
          <a:bodyPr wrap="square">
            <a:spAutoFit/>
          </a:bodyPr>
          <a:lstStyle/>
          <a:p>
            <a:pPr algn="ctr"/>
            <a:r>
              <a:rPr lang="pl-PL" sz="2800" dirty="0" smtClean="0"/>
              <a:t>Natomiast energia, której źródłem jest sam system, nazywa się jego </a:t>
            </a:r>
            <a:r>
              <a:rPr lang="pl-PL" sz="2800" b="1" dirty="0" smtClean="0"/>
              <a:t>energią wewnętrzną</a:t>
            </a:r>
            <a:r>
              <a:rPr lang="pl-PL" sz="2800" dirty="0" smtClean="0"/>
              <a:t>, zaś w wypadku człowieka </a:t>
            </a:r>
            <a:r>
              <a:rPr lang="pl-PL" sz="2800" b="1" dirty="0" smtClean="0"/>
              <a:t>energią fizjologiczną</a:t>
            </a:r>
            <a:r>
              <a:rPr lang="pl-PL" sz="2800" dirty="0" smtClean="0"/>
              <a:t>.</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14</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pic>
        <p:nvPicPr>
          <p:cNvPr id="7" name="Obraz 6" descr="rysunk 3"/>
          <p:cNvPicPr/>
          <p:nvPr/>
        </p:nvPicPr>
        <p:blipFill>
          <a:blip r:embed="rId3" cstate="print"/>
          <a:srcRect/>
          <a:stretch>
            <a:fillRect/>
          </a:stretch>
        </p:blipFill>
        <p:spPr bwMode="auto">
          <a:xfrm>
            <a:off x="4107173" y="3929066"/>
            <a:ext cx="3834780" cy="2594302"/>
          </a:xfrm>
          <a:prstGeom prst="rect">
            <a:avLst/>
          </a:prstGeom>
          <a:noFill/>
          <a:ln w="9525">
            <a:noFill/>
            <a:miter lim="800000"/>
            <a:headEnd/>
            <a:tailEnd/>
          </a:ln>
        </p:spPr>
      </p:pic>
      <p:sp>
        <p:nvSpPr>
          <p:cNvPr id="8" name="Elipsa 7"/>
          <p:cNvSpPr/>
          <p:nvPr/>
        </p:nvSpPr>
        <p:spPr>
          <a:xfrm>
            <a:off x="5453058" y="5429264"/>
            <a:ext cx="1214446" cy="1094104"/>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214554"/>
            <a:ext cx="9260115" cy="3108543"/>
          </a:xfrm>
          <a:prstGeom prst="rect">
            <a:avLst/>
          </a:prstGeom>
        </p:spPr>
        <p:txBody>
          <a:bodyPr wrap="square">
            <a:spAutoFit/>
          </a:bodyPr>
          <a:lstStyle/>
          <a:p>
            <a:pPr algn="ctr"/>
            <a:r>
              <a:rPr lang="pl-PL" sz="2800" dirty="0" smtClean="0"/>
              <a:t>Dla człowieka źródłem energii fizjologicznej jest jego własny organizm, zaś źródłem energii socjologicznej otoczenie społeczne. </a:t>
            </a:r>
            <a:br>
              <a:rPr lang="pl-PL" sz="2800" dirty="0" smtClean="0"/>
            </a:br>
            <a:r>
              <a:rPr lang="pl-PL" sz="2800" dirty="0" smtClean="0"/>
              <a:t/>
            </a:r>
            <a:br>
              <a:rPr lang="pl-PL" sz="2800" dirty="0" smtClean="0"/>
            </a:br>
            <a:r>
              <a:rPr lang="pl-PL" sz="2800" dirty="0" smtClean="0"/>
              <a:t>Dzięki posiadaniu pieniędzy lub władzy może on wykorzystywać w swym interesie pracę innych ludzi.</a:t>
            </a:r>
          </a:p>
          <a:p>
            <a:endParaRPr lang="pl-PL" sz="2800"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15</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214554"/>
            <a:ext cx="9260115" cy="954107"/>
          </a:xfrm>
          <a:prstGeom prst="rect">
            <a:avLst/>
          </a:prstGeom>
        </p:spPr>
        <p:txBody>
          <a:bodyPr wrap="square">
            <a:spAutoFit/>
          </a:bodyPr>
          <a:lstStyle/>
          <a:p>
            <a:pPr algn="ctr"/>
            <a:r>
              <a:rPr lang="pl-PL" sz="2800" dirty="0" smtClean="0"/>
              <a:t>Energia przetwarzana w czasie </a:t>
            </a:r>
            <a:r>
              <a:rPr lang="pl-PL" sz="2800" i="1" dirty="0" smtClean="0"/>
              <a:t>t</a:t>
            </a:r>
            <a:r>
              <a:rPr lang="pl-PL" sz="2800" dirty="0" smtClean="0"/>
              <a:t> - czyli stosunek energii </a:t>
            </a:r>
            <a:br>
              <a:rPr lang="pl-PL" sz="2800" dirty="0" smtClean="0"/>
            </a:br>
            <a:r>
              <a:rPr lang="pl-PL" sz="2800" dirty="0" smtClean="0"/>
              <a:t>do czasu - to moc.</a:t>
            </a:r>
            <a:endParaRPr lang="pl-PL" sz="2800"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16</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30049" name="Object 1"/>
          <p:cNvGraphicFramePr>
            <a:graphicFrameLocks noChangeAspect="1"/>
          </p:cNvGraphicFramePr>
          <p:nvPr/>
        </p:nvGraphicFramePr>
        <p:xfrm>
          <a:off x="4833930" y="3714752"/>
          <a:ext cx="2381266" cy="2047889"/>
        </p:xfrm>
        <a:graphic>
          <a:graphicData uri="http://schemas.openxmlformats.org/presentationml/2006/ole">
            <p:oleObj spid="_x0000_s130049" name="Równanie" r:id="rId4" imgW="482391" imgH="418918"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214554"/>
            <a:ext cx="9260115" cy="1384995"/>
          </a:xfrm>
          <a:prstGeom prst="rect">
            <a:avLst/>
          </a:prstGeom>
        </p:spPr>
        <p:txBody>
          <a:bodyPr wrap="square">
            <a:spAutoFit/>
          </a:bodyPr>
          <a:lstStyle/>
          <a:p>
            <a:pPr algn="ctr"/>
            <a:r>
              <a:rPr lang="pl-PL" sz="2800" dirty="0" smtClean="0"/>
              <a:t>Gdy więc rozpatrujemy przetwarzanie energii w czasie, </a:t>
            </a:r>
            <a:br>
              <a:rPr lang="pl-PL" sz="2800" dirty="0" smtClean="0"/>
            </a:br>
            <a:r>
              <a:rPr lang="pl-PL" sz="2800" dirty="0" smtClean="0"/>
              <a:t>możemy operować pojęciem </a:t>
            </a:r>
            <a:r>
              <a:rPr lang="pl-PL" sz="2800" b="1" dirty="0" smtClean="0"/>
              <a:t>mocy: wewnętrznej i zewnętrznej.</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17</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30049" name="Object 1"/>
          <p:cNvGraphicFramePr>
            <a:graphicFrameLocks noChangeAspect="1"/>
          </p:cNvGraphicFramePr>
          <p:nvPr/>
        </p:nvGraphicFramePr>
        <p:xfrm>
          <a:off x="4833930" y="3714752"/>
          <a:ext cx="2381266" cy="2047889"/>
        </p:xfrm>
        <a:graphic>
          <a:graphicData uri="http://schemas.openxmlformats.org/presentationml/2006/ole">
            <p:oleObj spid="_x0000_s148482" name="Równanie" r:id="rId4" imgW="482391" imgH="418918"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1898870"/>
            <a:ext cx="9260115" cy="1815882"/>
          </a:xfrm>
          <a:prstGeom prst="rect">
            <a:avLst/>
          </a:prstGeom>
        </p:spPr>
        <p:txBody>
          <a:bodyPr wrap="square">
            <a:spAutoFit/>
          </a:bodyPr>
          <a:lstStyle/>
          <a:p>
            <a:pPr algn="ctr"/>
            <a:r>
              <a:rPr lang="pl-PL" sz="2800" dirty="0" smtClean="0"/>
              <a:t>W walce jako specyficznym procesie sterowania zmniejszanie mocy przeciwnika może się odbywać poprzez zmniejszanie dostępnej energii lub wydłużanie czasu koniecznej do jej przetworzenia.  </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18</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30049" name="Object 1"/>
          <p:cNvGraphicFramePr>
            <a:graphicFrameLocks noChangeAspect="1"/>
          </p:cNvGraphicFramePr>
          <p:nvPr/>
        </p:nvGraphicFramePr>
        <p:xfrm>
          <a:off x="4833930" y="3714752"/>
          <a:ext cx="2381266" cy="2047889"/>
        </p:xfrm>
        <a:graphic>
          <a:graphicData uri="http://schemas.openxmlformats.org/presentationml/2006/ole">
            <p:oleObj spid="_x0000_s149506" name="Równanie" r:id="rId4" imgW="482391" imgH="418918"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19</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30049" name="Object 1"/>
          <p:cNvGraphicFramePr>
            <a:graphicFrameLocks noChangeAspect="1"/>
          </p:cNvGraphicFramePr>
          <p:nvPr/>
        </p:nvGraphicFramePr>
        <p:xfrm>
          <a:off x="943995" y="2500306"/>
          <a:ext cx="2089228" cy="1796737"/>
        </p:xfrm>
        <a:graphic>
          <a:graphicData uri="http://schemas.openxmlformats.org/presentationml/2006/ole">
            <p:oleObj spid="_x0000_s150530" name="Równanie" r:id="rId4" imgW="482391" imgH="418918" progId="Equation.3">
              <p:embed/>
            </p:oleObj>
          </a:graphicData>
        </a:graphic>
      </p:graphicFrame>
      <p:sp>
        <p:nvSpPr>
          <p:cNvPr id="9" name="Elipsa 8"/>
          <p:cNvSpPr/>
          <p:nvPr/>
        </p:nvSpPr>
        <p:spPr>
          <a:xfrm>
            <a:off x="2094404" y="2500306"/>
            <a:ext cx="938820" cy="806667"/>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pic>
        <p:nvPicPr>
          <p:cNvPr id="150531" name="Picture 3"/>
          <p:cNvPicPr>
            <a:picLocks noChangeAspect="1" noChangeArrowheads="1"/>
          </p:cNvPicPr>
          <p:nvPr/>
        </p:nvPicPr>
        <p:blipFill>
          <a:blip r:embed="rId5"/>
          <a:srcRect/>
          <a:stretch>
            <a:fillRect/>
          </a:stretch>
        </p:blipFill>
        <p:spPr bwMode="auto">
          <a:xfrm>
            <a:off x="3809985" y="1312531"/>
            <a:ext cx="7543816" cy="4972963"/>
          </a:xfrm>
          <a:prstGeom prst="rect">
            <a:avLst/>
          </a:prstGeom>
          <a:noFill/>
          <a:ln w="9525">
            <a:noFill/>
            <a:miter lim="800000"/>
            <a:headEnd/>
            <a:tailEnd/>
          </a:ln>
          <a:effectLst/>
        </p:spPr>
      </p:pic>
      <p:sp>
        <p:nvSpPr>
          <p:cNvPr id="11" name="Prostokąt 10"/>
          <p:cNvSpPr/>
          <p:nvPr/>
        </p:nvSpPr>
        <p:spPr>
          <a:xfrm>
            <a:off x="2238348" y="6519446"/>
            <a:ext cx="7643866" cy="338554"/>
          </a:xfrm>
          <a:prstGeom prst="rect">
            <a:avLst/>
          </a:prstGeom>
        </p:spPr>
        <p:txBody>
          <a:bodyPr wrap="square">
            <a:spAutoFit/>
          </a:bodyPr>
          <a:lstStyle/>
          <a:p>
            <a:pPr algn="ctr"/>
            <a:r>
              <a:rPr lang="pl-PL" sz="1600" dirty="0" smtClean="0"/>
              <a:t>Józef Kossecki, „METACYBERNETYKA” - wydanie 2015, s. 308</a:t>
            </a:r>
            <a:endParaRPr lang="pl-PL" sz="1600"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227CC3B-BA71-438E-B209-042783603659}"/>
              </a:ext>
            </a:extLst>
          </p:cNvPr>
          <p:cNvSpPr>
            <a:spLocks noGrp="1"/>
          </p:cNvSpPr>
          <p:nvPr>
            <p:ph type="title"/>
          </p:nvPr>
        </p:nvSpPr>
        <p:spPr>
          <a:xfrm>
            <a:off x="838200" y="365125"/>
            <a:ext cx="10515600" cy="1325563"/>
          </a:xfrm>
        </p:spPr>
        <p:txBody>
          <a:bodyPr>
            <a:normAutofit/>
          </a:bodyPr>
          <a:lstStyle/>
          <a:p>
            <a:pPr algn="ctr"/>
            <a:r>
              <a:rPr lang="pl-PL" sz="3600" b="1" dirty="0" smtClean="0"/>
              <a:t>Moc Procesu – rola w procesach autonomii </a:t>
            </a:r>
          </a:p>
        </p:txBody>
      </p:sp>
      <p:sp>
        <p:nvSpPr>
          <p:cNvPr id="18" name="Prostokąt 17">
            <a:extLst>
              <a:ext uri="{FF2B5EF4-FFF2-40B4-BE49-F238E27FC236}">
                <a16:creationId xmlns:a16="http://schemas.microsoft.com/office/drawing/2014/main" xmlns="" id="{53951D96-688B-4094-B690-D0E514DF69FB}"/>
              </a:ext>
            </a:extLst>
          </p:cNvPr>
          <p:cNvSpPr/>
          <p:nvPr/>
        </p:nvSpPr>
        <p:spPr>
          <a:xfrm>
            <a:off x="1394505" y="3167390"/>
            <a:ext cx="9260115" cy="523220"/>
          </a:xfrm>
          <a:prstGeom prst="rect">
            <a:avLst/>
          </a:prstGeom>
        </p:spPr>
        <p:txBody>
          <a:bodyPr wrap="square">
            <a:spAutoFit/>
          </a:bodyPr>
          <a:lstStyle/>
          <a:p>
            <a:pPr algn="ctr"/>
            <a:r>
              <a:rPr lang="pl-PL" sz="2800" b="1" dirty="0">
                <a:latin typeface="Times New Roman" panose="02020603050405020304" pitchFamily="18" charset="0"/>
                <a:ea typeface="Times New Roman" panose="02020603050405020304" pitchFamily="18" charset="0"/>
              </a:rPr>
              <a:t>Cybernetyka</a:t>
            </a:r>
            <a:r>
              <a:rPr lang="pl-PL" sz="2800" dirty="0">
                <a:latin typeface="Times New Roman" panose="02020603050405020304" pitchFamily="18" charset="0"/>
                <a:ea typeface="Times New Roman" panose="02020603050405020304" pitchFamily="18" charset="0"/>
              </a:rPr>
              <a:t> – jest to nauka o sterowaniu.</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2</a:t>
            </a:fld>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20</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30049" name="Object 1"/>
          <p:cNvGraphicFramePr>
            <a:graphicFrameLocks noChangeAspect="1"/>
          </p:cNvGraphicFramePr>
          <p:nvPr/>
        </p:nvGraphicFramePr>
        <p:xfrm>
          <a:off x="943995" y="2500306"/>
          <a:ext cx="2089228" cy="1796737"/>
        </p:xfrm>
        <a:graphic>
          <a:graphicData uri="http://schemas.openxmlformats.org/presentationml/2006/ole">
            <p:oleObj spid="_x0000_s224258" name="Równanie" r:id="rId4" imgW="482391" imgH="418918" progId="Equation.3">
              <p:embed/>
            </p:oleObj>
          </a:graphicData>
        </a:graphic>
      </p:graphicFrame>
      <p:sp>
        <p:nvSpPr>
          <p:cNvPr id="9" name="Elipsa 8"/>
          <p:cNvSpPr/>
          <p:nvPr/>
        </p:nvSpPr>
        <p:spPr>
          <a:xfrm>
            <a:off x="2166910" y="3643314"/>
            <a:ext cx="938820" cy="806667"/>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11" name="Prostokąt 10"/>
          <p:cNvSpPr/>
          <p:nvPr/>
        </p:nvSpPr>
        <p:spPr>
          <a:xfrm>
            <a:off x="2238348" y="6519446"/>
            <a:ext cx="7643866" cy="338554"/>
          </a:xfrm>
          <a:prstGeom prst="rect">
            <a:avLst/>
          </a:prstGeom>
        </p:spPr>
        <p:txBody>
          <a:bodyPr wrap="square">
            <a:spAutoFit/>
          </a:bodyPr>
          <a:lstStyle/>
          <a:p>
            <a:pPr algn="ctr"/>
            <a:r>
              <a:rPr lang="pl-PL" sz="1600" dirty="0" smtClean="0"/>
              <a:t>Józef Kossecki, „METACYBERNETYKA” - wydanie 2015, s. 308</a:t>
            </a:r>
            <a:endParaRPr lang="pl-PL" sz="1600" dirty="0"/>
          </a:p>
        </p:txBody>
      </p:sp>
      <p:pic>
        <p:nvPicPr>
          <p:cNvPr id="224259" name="Picture 3"/>
          <p:cNvPicPr>
            <a:picLocks noChangeAspect="1" noChangeArrowheads="1"/>
          </p:cNvPicPr>
          <p:nvPr/>
        </p:nvPicPr>
        <p:blipFill>
          <a:blip r:embed="rId5"/>
          <a:srcRect/>
          <a:stretch>
            <a:fillRect/>
          </a:stretch>
        </p:blipFill>
        <p:spPr bwMode="auto">
          <a:xfrm>
            <a:off x="4019550" y="1762125"/>
            <a:ext cx="7334250" cy="3333750"/>
          </a:xfrm>
          <a:prstGeom prst="rect">
            <a:avLst/>
          </a:prstGeom>
          <a:noFill/>
          <a:ln w="9525">
            <a:noFill/>
            <a:miter lim="800000"/>
            <a:headEnd/>
            <a:tailEnd/>
          </a:ln>
          <a:effectLst/>
        </p:spPr>
      </p:pic>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1384995"/>
          </a:xfrm>
          <a:prstGeom prst="rect">
            <a:avLst/>
          </a:prstGeom>
        </p:spPr>
        <p:txBody>
          <a:bodyPr wrap="square">
            <a:spAutoFit/>
          </a:bodyPr>
          <a:lstStyle/>
          <a:p>
            <a:pPr algn="ctr"/>
            <a:r>
              <a:rPr lang="pl-PL" sz="2800" b="1" dirty="0" smtClean="0"/>
              <a:t>Moc całkowita</a:t>
            </a:r>
            <a:r>
              <a:rPr lang="pl-PL" sz="2800" dirty="0" smtClean="0"/>
              <a:t> systemu autonomicznego </a:t>
            </a:r>
            <a:r>
              <a:rPr lang="pl-PL" sz="2800" b="1" i="1" dirty="0" smtClean="0"/>
              <a:t>P</a:t>
            </a:r>
            <a:r>
              <a:rPr lang="pl-PL" sz="2800" dirty="0" smtClean="0"/>
              <a:t> jest to największa dopuszczalna moc, jaką w danym stanie może on przetwarzać.</a:t>
            </a:r>
          </a:p>
          <a:p>
            <a:pPr algn="ct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21</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52579" name="Object 3"/>
          <p:cNvGraphicFramePr>
            <a:graphicFrameLocks noChangeAspect="1"/>
          </p:cNvGraphicFramePr>
          <p:nvPr/>
        </p:nvGraphicFramePr>
        <p:xfrm>
          <a:off x="3583064" y="4429132"/>
          <a:ext cx="4882997" cy="1000132"/>
        </p:xfrm>
        <a:graphic>
          <a:graphicData uri="http://schemas.openxmlformats.org/presentationml/2006/ole">
            <p:oleObj spid="_x0000_s152579" name="Równanie" r:id="rId4" imgW="774364" imgH="165028"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1384995"/>
          </a:xfrm>
          <a:prstGeom prst="rect">
            <a:avLst/>
          </a:prstGeom>
        </p:spPr>
        <p:txBody>
          <a:bodyPr wrap="square">
            <a:spAutoFit/>
          </a:bodyPr>
          <a:lstStyle/>
          <a:p>
            <a:pPr algn="ctr"/>
            <a:r>
              <a:rPr lang="pl-PL" sz="2800" b="1" dirty="0" smtClean="0"/>
              <a:t>Potencjał</a:t>
            </a:r>
            <a:r>
              <a:rPr lang="pl-PL" sz="2800" dirty="0" smtClean="0"/>
              <a:t> (ściśle mówiąc, rozkład potencjału) </a:t>
            </a:r>
            <a:r>
              <a:rPr lang="pl-PL" sz="2800" b="1" dirty="0" smtClean="0"/>
              <a:t>spowodowany koncentracją energii</a:t>
            </a:r>
            <a:r>
              <a:rPr lang="pl-PL" sz="2800" dirty="0" smtClean="0"/>
              <a:t> w tworzywie będzie dalej określany jako </a:t>
            </a:r>
            <a:r>
              <a:rPr lang="pl-PL" sz="2800" b="1" dirty="0" smtClean="0"/>
              <a:t>jakość tworzywa </a:t>
            </a:r>
            <a:r>
              <a:rPr lang="pl-PL" sz="2800" b="1" i="1" dirty="0" smtClean="0"/>
              <a:t>a </a:t>
            </a:r>
            <a:r>
              <a:rPr lang="pl-PL" sz="2800" dirty="0" smtClean="0"/>
              <a:t>systemu autonomicznego.</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22</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52579" name="Object 3"/>
          <p:cNvGraphicFramePr>
            <a:graphicFrameLocks noChangeAspect="1"/>
          </p:cNvGraphicFramePr>
          <p:nvPr/>
        </p:nvGraphicFramePr>
        <p:xfrm>
          <a:off x="3583064" y="4429132"/>
          <a:ext cx="4882997" cy="1000132"/>
        </p:xfrm>
        <a:graphic>
          <a:graphicData uri="http://schemas.openxmlformats.org/presentationml/2006/ole">
            <p:oleObj spid="_x0000_s159746" name="Równanie" r:id="rId4" imgW="774364" imgH="165028" progId="Equation.3">
              <p:embed/>
            </p:oleObj>
          </a:graphicData>
        </a:graphic>
      </p:graphicFrame>
      <p:sp>
        <p:nvSpPr>
          <p:cNvPr id="10" name="Elipsa 9"/>
          <p:cNvSpPr/>
          <p:nvPr/>
        </p:nvSpPr>
        <p:spPr>
          <a:xfrm>
            <a:off x="6453190" y="4429132"/>
            <a:ext cx="1214446" cy="1094104"/>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1495970"/>
            <a:ext cx="9260115" cy="1631216"/>
          </a:xfrm>
          <a:prstGeom prst="rect">
            <a:avLst/>
          </a:prstGeom>
        </p:spPr>
        <p:txBody>
          <a:bodyPr wrap="square">
            <a:spAutoFit/>
          </a:bodyPr>
          <a:lstStyle/>
          <a:p>
            <a:pPr algn="ctr"/>
            <a:r>
              <a:rPr lang="pl-PL" sz="2000" dirty="0" smtClean="0"/>
              <a:t>Poziom opanowania celów kształcenia określonych w podstawie programowej z matematyki (mierzony wykonaniem zadań w arkuszach egzaminacyjnych) w latach 2015–2017 wskazuje, że niektóre </a:t>
            </a:r>
            <a:r>
              <a:rPr lang="pl-PL" sz="2000" b="1" dirty="0" smtClean="0"/>
              <a:t>wymagania ogólne nie zostały opanowane nawet na minimalnym poziomie</a:t>
            </a:r>
            <a:r>
              <a:rPr lang="pl-PL" sz="2000" dirty="0" smtClean="0"/>
              <a:t> (cel kształcenia w podstawie programowej matematyki: rozumowanie i argumentacja) lub tylko nieznacznie przekraczają próg 30%. </a:t>
            </a:r>
            <a:endParaRPr lang="pl-PL" sz="20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23</a:t>
            </a:fld>
            <a:endParaRPr lang="pl-PL" dirty="0"/>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pic>
        <p:nvPicPr>
          <p:cNvPr id="226308" name="Picture 4" descr="https://www.nik.gov.pl/plik/id,19338.jpg"/>
          <p:cNvPicPr>
            <a:picLocks noChangeAspect="1" noChangeArrowheads="1"/>
          </p:cNvPicPr>
          <p:nvPr/>
        </p:nvPicPr>
        <p:blipFill>
          <a:blip r:embed="rId3"/>
          <a:srcRect/>
          <a:stretch>
            <a:fillRect/>
          </a:stretch>
        </p:blipFill>
        <p:spPr bwMode="auto">
          <a:xfrm>
            <a:off x="3855250" y="3299744"/>
            <a:ext cx="4338625" cy="3056606"/>
          </a:xfrm>
          <a:prstGeom prst="rect">
            <a:avLst/>
          </a:prstGeom>
          <a:noFill/>
        </p:spPr>
      </p:pic>
      <p:sp>
        <p:nvSpPr>
          <p:cNvPr id="12" name="Prostokąt 11"/>
          <p:cNvSpPr/>
          <p:nvPr/>
        </p:nvSpPr>
        <p:spPr>
          <a:xfrm>
            <a:off x="1260085" y="6488668"/>
            <a:ext cx="9528955" cy="369332"/>
          </a:xfrm>
          <a:prstGeom prst="rect">
            <a:avLst/>
          </a:prstGeom>
        </p:spPr>
        <p:txBody>
          <a:bodyPr wrap="none">
            <a:spAutoFit/>
          </a:bodyPr>
          <a:lstStyle/>
          <a:p>
            <a:r>
              <a:rPr lang="pl-PL" dirty="0" smtClean="0"/>
              <a:t>NIK  „Nauczanie matematyki w szkołach”  </a:t>
            </a:r>
            <a:r>
              <a:rPr lang="pl-PL" dirty="0" smtClean="0">
                <a:hlinkClick r:id="rId4"/>
              </a:rPr>
              <a:t>https://www.nik.gov.pl/plik/id,20330,vp,22953.pdf</a:t>
            </a:r>
            <a:r>
              <a:rPr lang="pl-PL" dirty="0" smtClean="0"/>
              <a:t> s.15-16</a:t>
            </a:r>
            <a:endParaRPr lang="pl-PL" dirty="0"/>
          </a:p>
        </p:txBody>
      </p:sp>
      <p:pic>
        <p:nvPicPr>
          <p:cNvPr id="226310" name="Picture 6" descr="https://www.qr-online.pl/bin/qr/d3d6946bbab88cf6a97a94e23522084a.png"/>
          <p:cNvPicPr>
            <a:picLocks noChangeAspect="1" noChangeArrowheads="1"/>
          </p:cNvPicPr>
          <p:nvPr/>
        </p:nvPicPr>
        <p:blipFill>
          <a:blip r:embed="rId5"/>
          <a:srcRect/>
          <a:stretch>
            <a:fillRect/>
          </a:stretch>
        </p:blipFill>
        <p:spPr bwMode="auto">
          <a:xfrm>
            <a:off x="10382280" y="4572008"/>
            <a:ext cx="1666875" cy="1666875"/>
          </a:xfrm>
          <a:prstGeom prst="rect">
            <a:avLst/>
          </a:prstGeom>
          <a:noFill/>
        </p:spPr>
      </p:pic>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954107"/>
          </a:xfrm>
          <a:prstGeom prst="rect">
            <a:avLst/>
          </a:prstGeom>
        </p:spPr>
        <p:txBody>
          <a:bodyPr wrap="square">
            <a:spAutoFit/>
          </a:bodyPr>
          <a:lstStyle/>
          <a:p>
            <a:pPr algn="ctr"/>
            <a:r>
              <a:rPr lang="pl-PL" sz="2800" dirty="0" smtClean="0"/>
              <a:t>Masa tworzywa będzie określana jako </a:t>
            </a:r>
            <a:r>
              <a:rPr lang="pl-PL" sz="2800" b="1" dirty="0" smtClean="0"/>
              <a:t>ilość tworzywa </a:t>
            </a:r>
            <a:r>
              <a:rPr lang="pl-PL" sz="2800" b="1" i="1" dirty="0" smtClean="0"/>
              <a:t>c</a:t>
            </a:r>
            <a:r>
              <a:rPr lang="pl-PL" sz="2800" b="1" dirty="0" smtClean="0"/>
              <a:t/>
            </a:r>
            <a:br>
              <a:rPr lang="pl-PL" sz="2800" b="1" dirty="0" smtClean="0"/>
            </a:br>
            <a:r>
              <a:rPr lang="pl-PL" sz="2800" dirty="0" smtClean="0"/>
              <a:t>systemu autonomicznego</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24</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52579" name="Object 3"/>
          <p:cNvGraphicFramePr>
            <a:graphicFrameLocks noChangeAspect="1"/>
          </p:cNvGraphicFramePr>
          <p:nvPr/>
        </p:nvGraphicFramePr>
        <p:xfrm>
          <a:off x="3583064" y="4429132"/>
          <a:ext cx="4882997" cy="1000132"/>
        </p:xfrm>
        <a:graphic>
          <a:graphicData uri="http://schemas.openxmlformats.org/presentationml/2006/ole">
            <p:oleObj spid="_x0000_s160770" name="Równanie" r:id="rId4" imgW="774364" imgH="165028" progId="Equation.3">
              <p:embed/>
            </p:oleObj>
          </a:graphicData>
        </a:graphic>
      </p:graphicFrame>
      <p:sp>
        <p:nvSpPr>
          <p:cNvPr id="10" name="Elipsa 9"/>
          <p:cNvSpPr/>
          <p:nvPr/>
        </p:nvSpPr>
        <p:spPr>
          <a:xfrm>
            <a:off x="7596198" y="4429132"/>
            <a:ext cx="1214446" cy="1094104"/>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1711414"/>
            <a:ext cx="9260115" cy="954107"/>
          </a:xfrm>
          <a:prstGeom prst="rect">
            <a:avLst/>
          </a:prstGeom>
        </p:spPr>
        <p:txBody>
          <a:bodyPr wrap="square">
            <a:spAutoFit/>
          </a:bodyPr>
          <a:lstStyle/>
          <a:p>
            <a:pPr algn="ctr"/>
            <a:r>
              <a:rPr lang="pl-PL" sz="2800" dirty="0" smtClean="0"/>
              <a:t>Masa tworzywa będzie określana jako </a:t>
            </a:r>
            <a:r>
              <a:rPr lang="pl-PL" sz="2800" b="1" dirty="0" smtClean="0"/>
              <a:t>ilość tworzywa </a:t>
            </a:r>
            <a:r>
              <a:rPr lang="pl-PL" sz="2800" b="1" i="1" dirty="0" smtClean="0"/>
              <a:t>c</a:t>
            </a:r>
            <a:r>
              <a:rPr lang="pl-PL" sz="2800" b="1" dirty="0" smtClean="0"/>
              <a:t/>
            </a:r>
            <a:br>
              <a:rPr lang="pl-PL" sz="2800" b="1" dirty="0" smtClean="0"/>
            </a:br>
            <a:r>
              <a:rPr lang="pl-PL" sz="2800" dirty="0" smtClean="0"/>
              <a:t>systemu autonomicznego</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25</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pic>
        <p:nvPicPr>
          <p:cNvPr id="225283" name="Picture 3"/>
          <p:cNvPicPr>
            <a:picLocks noChangeAspect="1" noChangeArrowheads="1"/>
          </p:cNvPicPr>
          <p:nvPr/>
        </p:nvPicPr>
        <p:blipFill>
          <a:blip r:embed="rId3"/>
          <a:srcRect/>
          <a:stretch>
            <a:fillRect/>
          </a:stretch>
        </p:blipFill>
        <p:spPr bwMode="auto">
          <a:xfrm>
            <a:off x="1919288" y="2665521"/>
            <a:ext cx="8210550" cy="3343275"/>
          </a:xfrm>
          <a:prstGeom prst="rect">
            <a:avLst/>
          </a:prstGeom>
          <a:noFill/>
          <a:ln w="9525">
            <a:noFill/>
            <a:miter lim="800000"/>
            <a:headEnd/>
            <a:tailEnd/>
          </a:ln>
          <a:effectLst/>
        </p:spPr>
      </p:pic>
      <p:sp>
        <p:nvSpPr>
          <p:cNvPr id="12" name="Prostokąt 11"/>
          <p:cNvSpPr/>
          <p:nvPr/>
        </p:nvSpPr>
        <p:spPr>
          <a:xfrm>
            <a:off x="2238348" y="6519446"/>
            <a:ext cx="7643866" cy="338554"/>
          </a:xfrm>
          <a:prstGeom prst="rect">
            <a:avLst/>
          </a:prstGeom>
        </p:spPr>
        <p:txBody>
          <a:bodyPr wrap="square">
            <a:spAutoFit/>
          </a:bodyPr>
          <a:lstStyle/>
          <a:p>
            <a:pPr algn="ctr"/>
            <a:r>
              <a:rPr lang="pl-PL" sz="1600" dirty="0" smtClean="0"/>
              <a:t>Józef Kossecki, „METACYBERNETYKA” - wydanie 2015, s. 306</a:t>
            </a:r>
            <a:endParaRPr lang="pl-PL" sz="1600" dirty="0"/>
          </a:p>
        </p:txBody>
      </p:sp>
      <p:sp>
        <p:nvSpPr>
          <p:cNvPr id="13" name="Elipsa 12"/>
          <p:cNvSpPr/>
          <p:nvPr/>
        </p:nvSpPr>
        <p:spPr>
          <a:xfrm>
            <a:off x="5595934" y="3429000"/>
            <a:ext cx="4286280" cy="571504"/>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954107"/>
          </a:xfrm>
          <a:prstGeom prst="rect">
            <a:avLst/>
          </a:prstGeom>
        </p:spPr>
        <p:txBody>
          <a:bodyPr wrap="square">
            <a:spAutoFit/>
          </a:bodyPr>
          <a:lstStyle/>
          <a:p>
            <a:pPr algn="ctr"/>
            <a:r>
              <a:rPr lang="pl-PL" sz="2800" b="1" dirty="0" smtClean="0"/>
              <a:t>Moc jednostkowa </a:t>
            </a:r>
            <a:r>
              <a:rPr lang="pl-PL" sz="2800" b="1" i="1" dirty="0" smtClean="0"/>
              <a:t>ν</a:t>
            </a:r>
            <a:r>
              <a:rPr lang="pl-PL" sz="2800" dirty="0" smtClean="0"/>
              <a:t> jest to moc przypadająca na jednostkę potencjału </a:t>
            </a:r>
            <a:r>
              <a:rPr lang="pl-PL" sz="2800" b="1" i="1" dirty="0" smtClean="0"/>
              <a:t>a</a:t>
            </a:r>
            <a:r>
              <a:rPr lang="pl-PL" sz="2800" dirty="0" smtClean="0"/>
              <a:t> i jednostkę masy </a:t>
            </a:r>
            <a:r>
              <a:rPr lang="pl-PL" sz="2800" b="1" i="1" dirty="0" smtClean="0"/>
              <a:t>c</a:t>
            </a:r>
            <a:r>
              <a:rPr lang="pl-PL" sz="2800" dirty="0" smtClean="0"/>
              <a:t>.</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26</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52579" name="Object 3"/>
          <p:cNvGraphicFramePr>
            <a:graphicFrameLocks noChangeAspect="1"/>
          </p:cNvGraphicFramePr>
          <p:nvPr/>
        </p:nvGraphicFramePr>
        <p:xfrm>
          <a:off x="3862388" y="4391025"/>
          <a:ext cx="4322762" cy="1076325"/>
        </p:xfrm>
        <a:graphic>
          <a:graphicData uri="http://schemas.openxmlformats.org/presentationml/2006/ole">
            <p:oleObj spid="_x0000_s161794" name="Równanie" r:id="rId4" imgW="685800" imgH="177480" progId="Equation.3">
              <p:embed/>
            </p:oleObj>
          </a:graphicData>
        </a:graphic>
      </p:graphicFrame>
      <p:sp>
        <p:nvSpPr>
          <p:cNvPr id="10" name="Elipsa 9"/>
          <p:cNvSpPr/>
          <p:nvPr/>
        </p:nvSpPr>
        <p:spPr>
          <a:xfrm>
            <a:off x="5167306" y="4429132"/>
            <a:ext cx="1214446" cy="1094104"/>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1384995"/>
          </a:xfrm>
          <a:prstGeom prst="rect">
            <a:avLst/>
          </a:prstGeom>
        </p:spPr>
        <p:txBody>
          <a:bodyPr wrap="square">
            <a:spAutoFit/>
          </a:bodyPr>
          <a:lstStyle/>
          <a:p>
            <a:pPr algn="ctr"/>
            <a:r>
              <a:rPr lang="pl-PL" sz="2800" dirty="0" smtClean="0"/>
              <a:t>Miarą wielkości mocy jednostkowej może być część wartości globalnej przypadająca na jednego pracującego - wydajność pracy.</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27</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52579" name="Object 3"/>
          <p:cNvGraphicFramePr>
            <a:graphicFrameLocks noChangeAspect="1"/>
          </p:cNvGraphicFramePr>
          <p:nvPr/>
        </p:nvGraphicFramePr>
        <p:xfrm>
          <a:off x="3862388" y="4391025"/>
          <a:ext cx="4322762" cy="1076325"/>
        </p:xfrm>
        <a:graphic>
          <a:graphicData uri="http://schemas.openxmlformats.org/presentationml/2006/ole">
            <p:oleObj spid="_x0000_s244738" name="Równanie" r:id="rId4" imgW="685800" imgH="177480" progId="Equation.3">
              <p:embed/>
            </p:oleObj>
          </a:graphicData>
        </a:graphic>
      </p:graphicFrame>
      <p:sp>
        <p:nvSpPr>
          <p:cNvPr id="10" name="Elipsa 9"/>
          <p:cNvSpPr/>
          <p:nvPr/>
        </p:nvSpPr>
        <p:spPr>
          <a:xfrm>
            <a:off x="5167306" y="4429132"/>
            <a:ext cx="1214446" cy="1094104"/>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1815882"/>
          </a:xfrm>
          <a:prstGeom prst="rect">
            <a:avLst/>
          </a:prstGeom>
        </p:spPr>
        <p:txBody>
          <a:bodyPr wrap="square">
            <a:spAutoFit/>
          </a:bodyPr>
          <a:lstStyle/>
          <a:p>
            <a:pPr algn="ctr"/>
            <a:r>
              <a:rPr lang="pl-PL" sz="2800" b="1" i="1" dirty="0" smtClean="0"/>
              <a:t>ν</a:t>
            </a:r>
            <a:r>
              <a:rPr lang="pl-PL" sz="2800" dirty="0" smtClean="0"/>
              <a:t> - </a:t>
            </a:r>
            <a:r>
              <a:rPr lang="pl-PL" sz="2800" b="1" dirty="0" smtClean="0"/>
              <a:t>moc jednostkowa </a:t>
            </a:r>
            <a:r>
              <a:rPr lang="pl-PL" sz="2800" dirty="0" smtClean="0"/>
              <a:t>systemu autonomicznego </a:t>
            </a:r>
            <a:r>
              <a:rPr lang="pl-PL" sz="2800" b="1" i="1" dirty="0" smtClean="0"/>
              <a:t/>
            </a:r>
            <a:br>
              <a:rPr lang="pl-PL" sz="2800" b="1" i="1" dirty="0" smtClean="0"/>
            </a:br>
            <a:r>
              <a:rPr lang="pl-PL" sz="2800" b="1" i="1" dirty="0" smtClean="0"/>
              <a:t>a - </a:t>
            </a:r>
            <a:r>
              <a:rPr lang="pl-PL" sz="2800" b="1" dirty="0" smtClean="0"/>
              <a:t>jakość tworzywa </a:t>
            </a:r>
            <a:r>
              <a:rPr lang="pl-PL" sz="2800" dirty="0" smtClean="0"/>
              <a:t>systemu autonomicznego</a:t>
            </a:r>
            <a:r>
              <a:rPr lang="pl-PL" sz="2800" b="1" dirty="0" smtClean="0"/>
              <a:t/>
            </a:r>
            <a:br>
              <a:rPr lang="pl-PL" sz="2800" b="1" dirty="0" smtClean="0"/>
            </a:br>
            <a:r>
              <a:rPr lang="pl-PL" sz="2800" b="1" dirty="0" smtClean="0"/>
              <a:t>c - ilość tworzywa </a:t>
            </a:r>
            <a:r>
              <a:rPr lang="pl-PL" sz="2800" dirty="0" smtClean="0"/>
              <a:t>systemu autonomicznego</a:t>
            </a:r>
            <a:br>
              <a:rPr lang="pl-PL" sz="2800" dirty="0" smtClean="0"/>
            </a:b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28</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52579" name="Object 3"/>
          <p:cNvGraphicFramePr>
            <a:graphicFrameLocks noChangeAspect="1"/>
          </p:cNvGraphicFramePr>
          <p:nvPr/>
        </p:nvGraphicFramePr>
        <p:xfrm>
          <a:off x="3583064" y="4429132"/>
          <a:ext cx="4882997" cy="1000132"/>
        </p:xfrm>
        <a:graphic>
          <a:graphicData uri="http://schemas.openxmlformats.org/presentationml/2006/ole">
            <p:oleObj spid="_x0000_s158722" name="Równanie" r:id="rId4" imgW="774364" imgH="165028"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2246769"/>
          </a:xfrm>
          <a:prstGeom prst="rect">
            <a:avLst/>
          </a:prstGeom>
        </p:spPr>
        <p:txBody>
          <a:bodyPr wrap="square">
            <a:spAutoFit/>
          </a:bodyPr>
          <a:lstStyle/>
          <a:p>
            <a:pPr algn="ctr"/>
            <a:r>
              <a:rPr lang="pl-PL" sz="2800" dirty="0" smtClean="0"/>
              <a:t>Część mocy całkowitej systemu autonomicznego musi być zużywana na pokrycie strat energii do otoczenia - jest to </a:t>
            </a:r>
            <a:r>
              <a:rPr lang="pl-PL" sz="2800" b="1" dirty="0" smtClean="0"/>
              <a:t>moc jałowa </a:t>
            </a:r>
            <a:r>
              <a:rPr lang="pl-PL" sz="2800" b="1" i="1" dirty="0" smtClean="0"/>
              <a:t>P</a:t>
            </a:r>
            <a:r>
              <a:rPr lang="pl-PL" sz="2800" b="1" i="1" baseline="-25000" dirty="0" smtClean="0"/>
              <a:t>o</a:t>
            </a:r>
            <a:r>
              <a:rPr lang="pl-PL" sz="2800" dirty="0" smtClean="0"/>
              <a:t>. W organizmach żywych jest ona zużywana na podstawową przemianę energomaterii, niezbędną do utrzymania się przy życiu.</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29</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3167390"/>
            <a:ext cx="9260115" cy="523220"/>
          </a:xfrm>
          <a:prstGeom prst="rect">
            <a:avLst/>
          </a:prstGeom>
        </p:spPr>
        <p:txBody>
          <a:bodyPr wrap="square">
            <a:spAutoFit/>
          </a:bodyPr>
          <a:lstStyle/>
          <a:p>
            <a:pPr algn="ctr"/>
            <a:r>
              <a:rPr lang="pl-PL" sz="2800" b="1" dirty="0" smtClean="0">
                <a:latin typeface="Times New Roman" panose="02020603050405020304" pitchFamily="18" charset="0"/>
                <a:ea typeface="Times New Roman" panose="02020603050405020304" pitchFamily="18" charset="0"/>
              </a:rPr>
              <a:t>Sterowanie </a:t>
            </a:r>
            <a:r>
              <a:rPr lang="pl-PL" sz="2800" dirty="0" smtClean="0">
                <a:latin typeface="Times New Roman" panose="02020603050405020304" pitchFamily="18" charset="0"/>
                <a:ea typeface="Times New Roman" panose="02020603050405020304" pitchFamily="18" charset="0"/>
              </a:rPr>
              <a:t>– jest wywieraniem celowego wpływu na procesy.</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3</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3970318"/>
          </a:xfrm>
          <a:prstGeom prst="rect">
            <a:avLst/>
          </a:prstGeom>
        </p:spPr>
        <p:txBody>
          <a:bodyPr wrap="square">
            <a:spAutoFit/>
          </a:bodyPr>
          <a:lstStyle/>
          <a:p>
            <a:pPr algn="ctr"/>
            <a:r>
              <a:rPr lang="pl-PL" sz="2800" dirty="0" smtClean="0"/>
              <a:t>Moc jałowa musi być tym większa, im większa jest ilość </a:t>
            </a:r>
            <a:br>
              <a:rPr lang="pl-PL" sz="2800" dirty="0" smtClean="0"/>
            </a:br>
            <a:r>
              <a:rPr lang="pl-PL" sz="2800" dirty="0" smtClean="0"/>
              <a:t>tworzywa systemu autonomicznego, co możemy wyrazić wzorem.</a:t>
            </a:r>
            <a:br>
              <a:rPr lang="pl-PL" sz="2800" dirty="0" smtClean="0"/>
            </a:br>
            <a:r>
              <a:rPr lang="pl-PL" sz="2800" dirty="0" smtClean="0"/>
              <a:t/>
            </a:r>
            <a:br>
              <a:rPr lang="pl-PL" sz="2800" dirty="0" smtClean="0"/>
            </a:br>
            <a:r>
              <a:rPr lang="pl-PL" sz="2800" dirty="0" smtClean="0"/>
              <a:t/>
            </a:r>
            <a:br>
              <a:rPr lang="pl-PL" sz="2800" dirty="0" smtClean="0"/>
            </a:br>
            <a:endParaRPr lang="pl-PL" sz="2800" dirty="0" smtClean="0"/>
          </a:p>
          <a:p>
            <a:pPr algn="ctr"/>
            <a:r>
              <a:rPr lang="pl-PL" sz="2800" dirty="0" smtClean="0"/>
              <a:t>współczynnik proporcjonalności </a:t>
            </a:r>
            <a:r>
              <a:rPr lang="pl-PL" sz="2800" b="1" i="1" dirty="0" smtClean="0"/>
              <a:t>w</a:t>
            </a:r>
            <a:r>
              <a:rPr lang="pl-PL" sz="2800" dirty="0" smtClean="0"/>
              <a:t> nazywa się </a:t>
            </a:r>
            <a:r>
              <a:rPr lang="pl-PL" sz="2800" b="1" dirty="0" smtClean="0"/>
              <a:t>stratnością </a:t>
            </a:r>
            <a:r>
              <a:rPr lang="pl-PL" sz="2800" dirty="0" smtClean="0"/>
              <a:t>i oznacza moc jałową przypadającą na jednostkę masy tworzywa systemu autonomicznego.</a:t>
            </a:r>
            <a:endParaRPr lang="pl-PL" sz="2800"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30</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64865" name="Object 1"/>
          <p:cNvGraphicFramePr>
            <a:graphicFrameLocks noChangeAspect="1"/>
          </p:cNvGraphicFramePr>
          <p:nvPr/>
        </p:nvGraphicFramePr>
        <p:xfrm>
          <a:off x="4584354" y="3573463"/>
          <a:ext cx="2880417" cy="998545"/>
        </p:xfrm>
        <a:graphic>
          <a:graphicData uri="http://schemas.openxmlformats.org/presentationml/2006/ole">
            <p:oleObj spid="_x0000_s164865" name="Równanie" r:id="rId4" imgW="647700" imgH="228600"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1690688"/>
            <a:ext cx="9260115" cy="523220"/>
          </a:xfrm>
          <a:prstGeom prst="rect">
            <a:avLst/>
          </a:prstGeom>
        </p:spPr>
        <p:txBody>
          <a:bodyPr wrap="square">
            <a:spAutoFit/>
          </a:bodyPr>
          <a:lstStyle/>
          <a:p>
            <a:pPr algn="ctr"/>
            <a:r>
              <a:rPr lang="pl-PL" sz="2800" b="1" dirty="0" smtClean="0"/>
              <a:t>Moc jałowa </a:t>
            </a:r>
            <a:r>
              <a:rPr lang="pl-PL" sz="2800" b="1" i="1" dirty="0" smtClean="0"/>
              <a:t>P</a:t>
            </a:r>
            <a:r>
              <a:rPr lang="pl-PL" sz="2800" b="1" i="1" baseline="-25000" dirty="0" smtClean="0"/>
              <a:t>o</a:t>
            </a:r>
            <a:r>
              <a:rPr lang="pl-PL" sz="2800" b="1" dirty="0" smtClean="0"/>
              <a:t> </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31</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pic>
        <p:nvPicPr>
          <p:cNvPr id="245762" name="Picture 2"/>
          <p:cNvPicPr>
            <a:picLocks noChangeAspect="1" noChangeArrowheads="1"/>
          </p:cNvPicPr>
          <p:nvPr/>
        </p:nvPicPr>
        <p:blipFill>
          <a:blip r:embed="rId3"/>
          <a:srcRect/>
          <a:stretch>
            <a:fillRect/>
          </a:stretch>
        </p:blipFill>
        <p:spPr bwMode="auto">
          <a:xfrm>
            <a:off x="2609850" y="2213908"/>
            <a:ext cx="6829425" cy="4057650"/>
          </a:xfrm>
          <a:prstGeom prst="rect">
            <a:avLst/>
          </a:prstGeom>
          <a:noFill/>
          <a:ln w="9525">
            <a:noFill/>
            <a:miter lim="800000"/>
            <a:headEnd/>
            <a:tailEnd/>
          </a:ln>
          <a:effectLst/>
        </p:spPr>
      </p:pic>
      <p:sp>
        <p:nvSpPr>
          <p:cNvPr id="10" name="Prostokąt 9"/>
          <p:cNvSpPr/>
          <p:nvPr/>
        </p:nvSpPr>
        <p:spPr>
          <a:xfrm>
            <a:off x="2238348" y="6519446"/>
            <a:ext cx="7643866" cy="338554"/>
          </a:xfrm>
          <a:prstGeom prst="rect">
            <a:avLst/>
          </a:prstGeom>
        </p:spPr>
        <p:txBody>
          <a:bodyPr wrap="square">
            <a:spAutoFit/>
          </a:bodyPr>
          <a:lstStyle/>
          <a:p>
            <a:pPr algn="ctr"/>
            <a:r>
              <a:rPr lang="pl-PL" sz="1600" dirty="0" smtClean="0"/>
              <a:t>Józef Kossecki, „METACYBERNETYKA” - wydanie 2015, s. 296</a:t>
            </a:r>
            <a:endParaRPr lang="pl-PL" sz="1600"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1815882"/>
          </a:xfrm>
          <a:prstGeom prst="rect">
            <a:avLst/>
          </a:prstGeom>
        </p:spPr>
        <p:txBody>
          <a:bodyPr wrap="square">
            <a:spAutoFit/>
          </a:bodyPr>
          <a:lstStyle/>
          <a:p>
            <a:pPr algn="ctr"/>
            <a:r>
              <a:rPr lang="pl-PL" sz="2800" dirty="0" smtClean="0"/>
              <a:t>Do sterowania się i sterowania swoim otoczeniem, system autonomiczny nie może zużywać swej mocy całkowitej, lecz tylko tę jej część, która mu pozostaje po odjęciu mocy jałowej. Nazywa się ona </a:t>
            </a:r>
            <a:r>
              <a:rPr lang="pl-PL" sz="2800" b="1" dirty="0" smtClean="0"/>
              <a:t>mocą dyspozycyjną.</a:t>
            </a:r>
            <a:endParaRPr lang="pl-PL" sz="2800" dirty="0" smtClean="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32</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71011" name="Object 3"/>
          <p:cNvGraphicFramePr>
            <a:graphicFrameLocks noChangeAspect="1"/>
          </p:cNvGraphicFramePr>
          <p:nvPr/>
        </p:nvGraphicFramePr>
        <p:xfrm>
          <a:off x="4414827" y="4429132"/>
          <a:ext cx="3219471" cy="1101398"/>
        </p:xfrm>
        <a:graphic>
          <a:graphicData uri="http://schemas.openxmlformats.org/presentationml/2006/ole">
            <p:oleObj spid="_x0000_s171011" name="Równanie" r:id="rId4" imgW="711200" imgH="228600" progId="Equation.3">
              <p:embed/>
            </p:oleObj>
          </a:graphicData>
        </a:graphic>
      </p:graphicFrame>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1815882"/>
          </a:xfrm>
          <a:prstGeom prst="rect">
            <a:avLst/>
          </a:prstGeom>
        </p:spPr>
        <p:txBody>
          <a:bodyPr wrap="square">
            <a:spAutoFit/>
          </a:bodyPr>
          <a:lstStyle/>
          <a:p>
            <a:pPr algn="ctr"/>
            <a:r>
              <a:rPr lang="pl-PL" sz="2800" b="1" dirty="0" smtClean="0"/>
              <a:t>W interesie systemu autonomicznego leży maksymalizacja mocy dyspozycyjnej, nie zaś mocy całkowitej</a:t>
            </a:r>
            <a:r>
              <a:rPr lang="pl-PL" sz="2800" dirty="0" smtClean="0"/>
              <a:t>. Wzrost ilości tworzywa systemu powoduje wprawdzie wzrost mocy całkowitej, ale równocześnie wzrasta też moc jałowa.</a:t>
            </a:r>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33</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71011" name="Object 3"/>
          <p:cNvGraphicFramePr>
            <a:graphicFrameLocks noChangeAspect="1"/>
          </p:cNvGraphicFramePr>
          <p:nvPr/>
        </p:nvGraphicFramePr>
        <p:xfrm>
          <a:off x="4414827" y="4429132"/>
          <a:ext cx="3219471" cy="1101398"/>
        </p:xfrm>
        <a:graphic>
          <a:graphicData uri="http://schemas.openxmlformats.org/presentationml/2006/ole">
            <p:oleObj spid="_x0000_s173058" name="Równanie" r:id="rId4" imgW="711200" imgH="228600" progId="Equation.3">
              <p:embed/>
            </p:oleObj>
          </a:graphicData>
        </a:graphic>
      </p:graphicFrame>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954107"/>
          </a:xfrm>
          <a:prstGeom prst="rect">
            <a:avLst/>
          </a:prstGeom>
        </p:spPr>
        <p:txBody>
          <a:bodyPr wrap="square">
            <a:spAutoFit/>
          </a:bodyPr>
          <a:lstStyle/>
          <a:p>
            <a:pPr algn="ctr"/>
            <a:r>
              <a:rPr lang="pl-PL" sz="2800" dirty="0" smtClean="0"/>
              <a:t>Egzystencja systemu autonomicznego jest możliwa wówczas gdy spełniony jest warunek:</a:t>
            </a:r>
            <a:endParaRPr lang="pl-PL" sz="2800"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34</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74083" name="Object 3"/>
          <p:cNvGraphicFramePr>
            <a:graphicFrameLocks noChangeAspect="1"/>
          </p:cNvGraphicFramePr>
          <p:nvPr/>
        </p:nvGraphicFramePr>
        <p:xfrm>
          <a:off x="4769295" y="3714752"/>
          <a:ext cx="2510535" cy="1121728"/>
        </p:xfrm>
        <a:graphic>
          <a:graphicData uri="http://schemas.openxmlformats.org/presentationml/2006/ole">
            <p:oleObj spid="_x0000_s174083" name="Równanie" r:id="rId4" imgW="482391" imgH="228501"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1815882"/>
          </a:xfrm>
          <a:prstGeom prst="rect">
            <a:avLst/>
          </a:prstGeom>
        </p:spPr>
        <p:txBody>
          <a:bodyPr wrap="square">
            <a:spAutoFit/>
          </a:bodyPr>
          <a:lstStyle/>
          <a:p>
            <a:pPr algn="ctr"/>
            <a:r>
              <a:rPr lang="pl-PL" sz="2800" dirty="0" smtClean="0"/>
              <a:t>Moment gdy moc całkowita spada tak, że nie wystarcza już na pokrycie mocy jałowej - oznacza </a:t>
            </a:r>
            <a:r>
              <a:rPr lang="pl-PL" sz="2800" b="1" dirty="0" smtClean="0"/>
              <a:t>koniec egzystencji systemu autonomicznego</a:t>
            </a:r>
            <a:r>
              <a:rPr lang="pl-PL" sz="2800" i="1" dirty="0" smtClean="0"/>
              <a:t>.</a:t>
            </a:r>
            <a:r>
              <a:rPr lang="pl-PL" sz="2800" dirty="0" smtClean="0"/>
              <a:t/>
            </a:r>
            <a:br>
              <a:rPr lang="pl-PL" sz="2800" dirty="0" smtClean="0"/>
            </a:br>
            <a:r>
              <a:rPr lang="pl-PL" sz="2800" dirty="0" smtClean="0"/>
              <a:t>W wypadku istot żywych jest to chwila śmierci biologicznej.</a:t>
            </a:r>
            <a:endParaRPr lang="pl-PL" sz="2800"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35</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77155" name="Object 3"/>
          <p:cNvGraphicFramePr>
            <a:graphicFrameLocks noChangeAspect="1"/>
          </p:cNvGraphicFramePr>
          <p:nvPr/>
        </p:nvGraphicFramePr>
        <p:xfrm>
          <a:off x="4868069" y="4500570"/>
          <a:ext cx="2312988" cy="1122362"/>
        </p:xfrm>
        <a:graphic>
          <a:graphicData uri="http://schemas.openxmlformats.org/presentationml/2006/ole">
            <p:oleObj spid="_x0000_s177155" name="Równanie" r:id="rId4" imgW="444240" imgH="228600"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2246769"/>
          </a:xfrm>
          <a:prstGeom prst="rect">
            <a:avLst/>
          </a:prstGeom>
        </p:spPr>
        <p:txBody>
          <a:bodyPr wrap="square">
            <a:spAutoFit/>
          </a:bodyPr>
          <a:lstStyle/>
          <a:p>
            <a:pPr algn="ctr"/>
            <a:r>
              <a:rPr lang="pl-PL" sz="2800" dirty="0" smtClean="0"/>
              <a:t>Część mocy dyspozycyjnej systemu autonomicznego musi być zużyta na zdobywanie, pobieranie i przetwarzanie energii z otoczenia oraz pokonywanie związanych z tym trudności - tę część mocy dyspozycyjnej nazywamy </a:t>
            </a:r>
            <a:r>
              <a:rPr lang="pl-PL" sz="2800" b="1" dirty="0" smtClean="0"/>
              <a:t>mocą roboczą</a:t>
            </a:r>
            <a:r>
              <a:rPr lang="pl-PL" sz="2800" dirty="0" smtClean="0"/>
              <a:t> i oznaczamy </a:t>
            </a:r>
            <a:r>
              <a:rPr lang="pl-PL" sz="2800" b="1" i="1" dirty="0" smtClean="0"/>
              <a:t>P</a:t>
            </a:r>
            <a:r>
              <a:rPr lang="pl-PL" sz="2800" b="1" i="1" baseline="-25000" dirty="0" smtClean="0"/>
              <a:t>r</a:t>
            </a:r>
            <a:r>
              <a:rPr lang="pl-PL" sz="2800" dirty="0" smtClean="0"/>
              <a:t>. </a:t>
            </a:r>
            <a:endParaRPr lang="pl-PL" sz="2800"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36</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714620"/>
            <a:ext cx="9260115" cy="1384995"/>
          </a:xfrm>
          <a:prstGeom prst="rect">
            <a:avLst/>
          </a:prstGeom>
        </p:spPr>
        <p:txBody>
          <a:bodyPr wrap="square">
            <a:spAutoFit/>
          </a:bodyPr>
          <a:lstStyle/>
          <a:p>
            <a:pPr algn="ctr"/>
            <a:r>
              <a:rPr lang="pl-PL" sz="2800" b="1" dirty="0" smtClean="0"/>
              <a:t>U człowieka </a:t>
            </a:r>
            <a:r>
              <a:rPr lang="pl-PL" sz="2800" dirty="0" smtClean="0"/>
              <a:t>jest ona zużywana przede wszystkim na wykonywanie pracy zawodowej, dokonywanie zakupów, przyrządzanie posiłków, wykonywanie prac domowych.</a:t>
            </a:r>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37</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714619"/>
            <a:ext cx="9260115" cy="954107"/>
          </a:xfrm>
          <a:prstGeom prst="rect">
            <a:avLst/>
          </a:prstGeom>
        </p:spPr>
        <p:txBody>
          <a:bodyPr wrap="square">
            <a:spAutoFit/>
          </a:bodyPr>
          <a:lstStyle/>
          <a:p>
            <a:pPr algn="ctr"/>
            <a:r>
              <a:rPr lang="pl-PL" sz="2800" dirty="0" smtClean="0"/>
              <a:t>Suma mocy jałowej i mocy roboczej nazywa się </a:t>
            </a:r>
            <a:r>
              <a:rPr lang="pl-PL" sz="2800" b="1" dirty="0" smtClean="0"/>
              <a:t>mocą asekuracyjną </a:t>
            </a:r>
            <a:r>
              <a:rPr lang="pl-PL" sz="2800" b="1" i="1" dirty="0" smtClean="0"/>
              <a:t>P</a:t>
            </a:r>
            <a:r>
              <a:rPr lang="pl-PL" sz="2800" b="1" i="1" baseline="-25000" dirty="0" smtClean="0"/>
              <a:t>a</a:t>
            </a:r>
            <a:r>
              <a:rPr lang="pl-PL" sz="2800" dirty="0" smtClean="0"/>
              <a:t>:</a:t>
            </a:r>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38</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80225" name="Object 1"/>
          <p:cNvGraphicFramePr>
            <a:graphicFrameLocks noChangeAspect="1"/>
          </p:cNvGraphicFramePr>
          <p:nvPr/>
        </p:nvGraphicFramePr>
        <p:xfrm>
          <a:off x="4327910" y="4429132"/>
          <a:ext cx="3393305" cy="928694"/>
        </p:xfrm>
        <a:graphic>
          <a:graphicData uri="http://schemas.openxmlformats.org/presentationml/2006/ole">
            <p:oleObj spid="_x0000_s180225" name="Równanie" r:id="rId4" imgW="838200" imgH="228600"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2677656"/>
          </a:xfrm>
          <a:prstGeom prst="rect">
            <a:avLst/>
          </a:prstGeom>
        </p:spPr>
        <p:txBody>
          <a:bodyPr wrap="square">
            <a:spAutoFit/>
          </a:bodyPr>
          <a:lstStyle/>
          <a:p>
            <a:pPr algn="ctr"/>
            <a:r>
              <a:rPr lang="pl-PL" sz="2800" b="1" dirty="0" smtClean="0"/>
              <a:t>Moc jałową musi każdy człowiek sam dla siebie przetworzyć</a:t>
            </a:r>
            <a:r>
              <a:rPr lang="pl-PL" sz="2800" dirty="0" smtClean="0"/>
              <a:t>, nikt bowiem nie może go wyręczyć w jedzeniu, spaniu, załatwianiu potrzeb fizjologicznych czy przemianie materii, </a:t>
            </a:r>
            <a:r>
              <a:rPr lang="pl-PL" sz="2800" b="1" dirty="0" smtClean="0"/>
              <a:t>natomiast moc roboczą może wydatkować jeden człowiek za drugiego</a:t>
            </a:r>
            <a:r>
              <a:rPr lang="pl-PL" sz="2800" dirty="0" smtClean="0"/>
              <a:t> - np. wykonać </a:t>
            </a:r>
            <a:br>
              <a:rPr lang="pl-PL" sz="2800" dirty="0" smtClean="0"/>
            </a:br>
            <a:r>
              <a:rPr lang="pl-PL" sz="2800" dirty="0" smtClean="0"/>
              <a:t>za niego pracę.</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39</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377053"/>
            <a:ext cx="9260115" cy="1815882"/>
          </a:xfrm>
          <a:prstGeom prst="rect">
            <a:avLst/>
          </a:prstGeom>
        </p:spPr>
        <p:txBody>
          <a:bodyPr wrap="square">
            <a:spAutoFit/>
          </a:bodyPr>
          <a:lstStyle/>
          <a:p>
            <a:pPr algn="ctr"/>
            <a:r>
              <a:rPr lang="pl-PL" sz="2800" b="1" dirty="0" smtClean="0"/>
              <a:t>Sterowanie polega na wywoływaniu celowych zmian struktury systemu i jego otoczenia</a:t>
            </a:r>
            <a:r>
              <a:rPr lang="pl-PL" sz="2800" dirty="0" smtClean="0"/>
              <a:t>, zatem warunkiem występowania procesów sterowania jest istnienie struktury, którą można w określony sposób zmieniać.</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4</a:t>
            </a:fld>
            <a:endParaRPr lang="pl-PL" dirty="0"/>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12" name="Prostokąt 11"/>
          <p:cNvSpPr/>
          <p:nvPr/>
        </p:nvSpPr>
        <p:spPr>
          <a:xfrm>
            <a:off x="1023902" y="5894685"/>
            <a:ext cx="10072758" cy="1477328"/>
          </a:xfrm>
          <a:prstGeom prst="rect">
            <a:avLst/>
          </a:prstGeom>
        </p:spPr>
        <p:txBody>
          <a:bodyPr wrap="square">
            <a:spAutoFit/>
          </a:bodyPr>
          <a:lstStyle/>
          <a:p>
            <a:r>
              <a:rPr lang="pl-PL" i="1" dirty="0" smtClean="0"/>
              <a:t>Józef Kossecki, Cybernetyczna analiza systemów i procesów społecznych, Kielce 1996, s. 78-85</a:t>
            </a:r>
            <a:br>
              <a:rPr lang="pl-PL" i="1" dirty="0" smtClean="0"/>
            </a:br>
            <a:r>
              <a:rPr lang="pl-PL" i="1" dirty="0" smtClean="0"/>
              <a:t>Józef Kossecki, Naukowe podstawy nacjokratyzmu, NAI Warszawa 2015, s. 176-189</a:t>
            </a:r>
            <a:br>
              <a:rPr lang="pl-PL" i="1" dirty="0" smtClean="0"/>
            </a:br>
            <a:r>
              <a:rPr lang="pl-PL" i="1" dirty="0" smtClean="0"/>
              <a:t>Marian Mazur Cybernetyczna teoria układów samodzielnych, Warszawa 1966 s. 130</a:t>
            </a:r>
          </a:p>
          <a:p>
            <a:pPr lvl="0"/>
            <a:r>
              <a:rPr lang="pl-PL" dirty="0" smtClean="0"/>
              <a:t/>
            </a:r>
            <a:br>
              <a:rPr lang="pl-PL" dirty="0" smtClean="0"/>
            </a:br>
            <a:endParaRPr lang="pl-PL"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1384995"/>
          </a:xfrm>
          <a:prstGeom prst="rect">
            <a:avLst/>
          </a:prstGeom>
        </p:spPr>
        <p:txBody>
          <a:bodyPr wrap="square">
            <a:spAutoFit/>
          </a:bodyPr>
          <a:lstStyle/>
          <a:p>
            <a:pPr algn="ctr"/>
            <a:r>
              <a:rPr lang="pl-PL" sz="2800" b="1" dirty="0" smtClean="0"/>
              <a:t>Moc całkowita musi być większa, a co najmniej równa mocy asekuracyjnej </a:t>
            </a:r>
            <a:r>
              <a:rPr lang="pl-PL" sz="2800" dirty="0" smtClean="0"/>
              <a:t>- tzn. system musi być zdolny do przetworzenia dostatecznie dużej mocy.</a:t>
            </a:r>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40</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85347" name="Object 3"/>
          <p:cNvGraphicFramePr>
            <a:graphicFrameLocks noChangeAspect="1"/>
          </p:cNvGraphicFramePr>
          <p:nvPr/>
        </p:nvGraphicFramePr>
        <p:xfrm>
          <a:off x="4989513" y="4398963"/>
          <a:ext cx="2070100" cy="1163637"/>
        </p:xfrm>
        <a:graphic>
          <a:graphicData uri="http://schemas.openxmlformats.org/presentationml/2006/ole">
            <p:oleObj spid="_x0000_s185347" name="Równanie" r:id="rId4" imgW="457200" imgH="241200"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1889383"/>
            <a:ext cx="9260115" cy="4832092"/>
          </a:xfrm>
          <a:prstGeom prst="rect">
            <a:avLst/>
          </a:prstGeom>
        </p:spPr>
        <p:txBody>
          <a:bodyPr wrap="square">
            <a:spAutoFit/>
          </a:bodyPr>
          <a:lstStyle/>
          <a:p>
            <a:pPr algn="ctr"/>
            <a:r>
              <a:rPr lang="pl-PL" sz="2800" b="1" dirty="0" smtClean="0"/>
              <a:t>Aby system autonomiczny mógł istnieć, muszą być spełnione dwa warunki:</a:t>
            </a:r>
            <a:r>
              <a:rPr lang="pl-PL" sz="2800" dirty="0" smtClean="0"/>
              <a:t/>
            </a:r>
            <a:br>
              <a:rPr lang="pl-PL" sz="2800" dirty="0" smtClean="0"/>
            </a:br>
            <a:r>
              <a:rPr lang="pl-PL" sz="2800" dirty="0" smtClean="0"/>
              <a:t/>
            </a:r>
            <a:br>
              <a:rPr lang="pl-PL" sz="2800" dirty="0" smtClean="0"/>
            </a:br>
            <a:r>
              <a:rPr lang="pl-PL" sz="2800" dirty="0" smtClean="0"/>
              <a:t>1) </a:t>
            </a:r>
            <a:r>
              <a:rPr lang="pl-PL" sz="2800" b="1" dirty="0" smtClean="0"/>
              <a:t>moc asekuracyjna nie może przekraczać mocy </a:t>
            </a:r>
            <a:br>
              <a:rPr lang="pl-PL" sz="2800" b="1" dirty="0" smtClean="0"/>
            </a:br>
            <a:r>
              <a:rPr lang="pl-PL" sz="2800" b="1" dirty="0" smtClean="0"/>
              <a:t>zewnętrznej </a:t>
            </a:r>
            <a:r>
              <a:rPr lang="pl-PL" sz="2800" dirty="0" smtClean="0"/>
              <a:t>- tzn. w otoczeniu systemu musi być dostateczna ilość energii</a:t>
            </a:r>
            <a:br>
              <a:rPr lang="pl-PL" sz="2800" dirty="0" smtClean="0"/>
            </a:br>
            <a:r>
              <a:rPr lang="pl-PL" sz="2800" dirty="0" smtClean="0"/>
              <a:t>2) </a:t>
            </a:r>
            <a:r>
              <a:rPr lang="pl-PL" sz="2800" b="1" dirty="0" smtClean="0"/>
              <a:t>moc całkowita musi być większa, a co najmniej równa mocy asekuracyjnej </a:t>
            </a:r>
            <a:r>
              <a:rPr lang="pl-PL" sz="2800" dirty="0" smtClean="0"/>
              <a:t>- tzn. system musi być zdolny do przetworzenia dostatecznie dużej mocy.</a:t>
            </a:r>
            <a:br>
              <a:rPr lang="pl-PL" sz="2800" dirty="0" smtClean="0"/>
            </a:br>
            <a:r>
              <a:rPr lang="pl-PL" sz="2800" dirty="0" smtClean="0"/>
              <a:t/>
            </a:r>
            <a:br>
              <a:rPr lang="pl-PL" sz="2800" dirty="0" smtClean="0"/>
            </a:br>
            <a:endParaRPr lang="pl-PL" sz="2800" dirty="0" smtClean="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41</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188468"/>
            <a:ext cx="9260115" cy="3108543"/>
          </a:xfrm>
          <a:prstGeom prst="rect">
            <a:avLst/>
          </a:prstGeom>
        </p:spPr>
        <p:txBody>
          <a:bodyPr wrap="square">
            <a:spAutoFit/>
          </a:bodyPr>
          <a:lstStyle/>
          <a:p>
            <a:pPr algn="ctr"/>
            <a:r>
              <a:rPr lang="pl-PL" sz="2800" dirty="0" smtClean="0"/>
              <a:t>Termodynamika cybernetyczna (system może realizować cel)</a:t>
            </a:r>
            <a:br>
              <a:rPr lang="pl-PL" sz="2800" dirty="0" smtClean="0"/>
            </a:br>
            <a:r>
              <a:rPr lang="pl-PL" sz="2800" dirty="0" smtClean="0"/>
              <a:t/>
            </a:r>
            <a:br>
              <a:rPr lang="pl-PL" sz="2800" dirty="0" smtClean="0"/>
            </a:br>
            <a:r>
              <a:rPr lang="pl-PL" sz="2800" dirty="0" smtClean="0"/>
              <a:t/>
            </a:r>
            <a:br>
              <a:rPr lang="pl-PL" sz="2800" dirty="0" smtClean="0"/>
            </a:br>
            <a:r>
              <a:rPr lang="pl-PL" sz="2800" dirty="0" smtClean="0"/>
              <a:t/>
            </a:r>
            <a:br>
              <a:rPr lang="pl-PL" sz="2800" dirty="0" smtClean="0"/>
            </a:br>
            <a:r>
              <a:rPr lang="pl-PL" sz="2800" dirty="0" smtClean="0"/>
              <a:t>Termodynamika fizyczna (brak autonomii) </a:t>
            </a:r>
            <a:br>
              <a:rPr lang="pl-PL" sz="2800" dirty="0" smtClean="0"/>
            </a:br>
            <a:r>
              <a:rPr lang="pl-PL" sz="2800" dirty="0" smtClean="0"/>
              <a:t/>
            </a:r>
            <a:br>
              <a:rPr lang="pl-PL" sz="2800" dirty="0" smtClean="0"/>
            </a:br>
            <a:endParaRPr lang="pl-PL" sz="2800"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42</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4" name="Strzałka w dół 13"/>
          <p:cNvSpPr/>
          <p:nvPr/>
        </p:nvSpPr>
        <p:spPr>
          <a:xfrm>
            <a:off x="5453058" y="3071810"/>
            <a:ext cx="1214446" cy="642942"/>
          </a:xfrm>
          <a:prstGeom prst="downArrow">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graphicFrame>
        <p:nvGraphicFramePr>
          <p:cNvPr id="246787" name="Object 3"/>
          <p:cNvGraphicFramePr>
            <a:graphicFrameLocks noChangeAspect="1"/>
          </p:cNvGraphicFramePr>
          <p:nvPr/>
        </p:nvGraphicFramePr>
        <p:xfrm>
          <a:off x="4386263" y="4980781"/>
          <a:ext cx="3276600" cy="1163637"/>
        </p:xfrm>
        <a:graphic>
          <a:graphicData uri="http://schemas.openxmlformats.org/presentationml/2006/ole">
            <p:oleObj spid="_x0000_s246787" name="Równanie" r:id="rId4" imgW="723600" imgH="241200"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019191"/>
            <a:ext cx="9260115" cy="3108543"/>
          </a:xfrm>
          <a:prstGeom prst="rect">
            <a:avLst/>
          </a:prstGeom>
        </p:spPr>
        <p:txBody>
          <a:bodyPr wrap="square">
            <a:spAutoFit/>
          </a:bodyPr>
          <a:lstStyle/>
          <a:p>
            <a:pPr algn="ctr"/>
            <a:r>
              <a:rPr lang="pl-PL" sz="2800" b="1" dirty="0" smtClean="0"/>
              <a:t>Jeżeli np. ludziom ograniczy się moc zewnętrzną</a:t>
            </a:r>
            <a:r>
              <a:rPr lang="pl-PL" sz="2800" dirty="0" smtClean="0"/>
              <a:t> - drastycznie zmniejszając realną wartość ich zarobków i pogarszając warunki bytu, </a:t>
            </a:r>
            <a:r>
              <a:rPr lang="pl-PL" sz="2800" b="1" dirty="0" smtClean="0"/>
              <a:t>wówczas ich moc fizjologiczna może zmaleć do tego stopnia, że nie będzie ona już pokrywać zapotrzebowania na moc asekuracyjną</a:t>
            </a:r>
            <a:r>
              <a:rPr lang="pl-PL" sz="2800" dirty="0" smtClean="0"/>
              <a:t>, a w pewnych wypadkach nawet na moc jałową, to zaś spowodować musi zwiększenie śmiertelności. </a:t>
            </a:r>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43</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019191"/>
            <a:ext cx="9260115" cy="2246769"/>
          </a:xfrm>
          <a:prstGeom prst="rect">
            <a:avLst/>
          </a:prstGeom>
        </p:spPr>
        <p:txBody>
          <a:bodyPr wrap="square">
            <a:spAutoFit/>
          </a:bodyPr>
          <a:lstStyle/>
          <a:p>
            <a:pPr algn="ctr"/>
            <a:r>
              <a:rPr lang="pl-PL" sz="2800" b="1" dirty="0" smtClean="0"/>
              <a:t>Tak właśnie stało się w niektórych krajach Europy Środkowej i Wschodniej w okresie tzw. transformacji ustrojowej po 1989 </a:t>
            </a:r>
            <a:r>
              <a:rPr lang="pl-PL" sz="2800" dirty="0" smtClean="0"/>
              <a:t>roku - np. w ZSRR w 1989 roku wskaźnik zgonów wynosił 10,0 na 1000 ludności, następnie zaczął rosnąć osiągając w 1993 r. w Rosji 14,5, a na Ukrainie 14,2 na 1000 ludności.</a:t>
            </a:r>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44</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4" name="Prostokąt 13"/>
          <p:cNvSpPr/>
          <p:nvPr/>
        </p:nvSpPr>
        <p:spPr>
          <a:xfrm>
            <a:off x="3389290" y="6356350"/>
            <a:ext cx="5270545" cy="369332"/>
          </a:xfrm>
          <a:prstGeom prst="rect">
            <a:avLst/>
          </a:prstGeom>
        </p:spPr>
        <p:txBody>
          <a:bodyPr wrap="none">
            <a:spAutoFit/>
          </a:bodyPr>
          <a:lstStyle/>
          <a:p>
            <a:r>
              <a:rPr lang="pl-PL" dirty="0" smtClean="0"/>
              <a:t>Roczniki Statystyczne GUS: 1991, s. 497; 1995, s. 567</a:t>
            </a:r>
            <a:endParaRPr lang="pl-PL"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019191"/>
            <a:ext cx="9260115" cy="1384995"/>
          </a:xfrm>
          <a:prstGeom prst="rect">
            <a:avLst/>
          </a:prstGeom>
        </p:spPr>
        <p:txBody>
          <a:bodyPr wrap="square">
            <a:spAutoFit/>
          </a:bodyPr>
          <a:lstStyle/>
          <a:p>
            <a:pPr algn="ctr"/>
            <a:r>
              <a:rPr lang="pl-PL" sz="2800" b="1" dirty="0" smtClean="0"/>
              <a:t>Moc swobodna</a:t>
            </a:r>
            <a:r>
              <a:rPr lang="pl-PL" sz="2800" dirty="0" smtClean="0"/>
              <a:t>, jest to ta część mocy całkowitej, która pozostaje systemowi po wydatkowaniu mocy jałowej i mocy roboczej.</a:t>
            </a:r>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45</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88417" name="Object 1"/>
          <p:cNvGraphicFramePr>
            <a:graphicFrameLocks noChangeAspect="1"/>
          </p:cNvGraphicFramePr>
          <p:nvPr/>
        </p:nvGraphicFramePr>
        <p:xfrm>
          <a:off x="4025355" y="4714884"/>
          <a:ext cx="3998415" cy="857256"/>
        </p:xfrm>
        <a:graphic>
          <a:graphicData uri="http://schemas.openxmlformats.org/presentationml/2006/ole">
            <p:oleObj spid="_x0000_s195586" name="Równanie" r:id="rId4" imgW="1079280" imgH="228600" progId="Equation.3">
              <p:embed/>
            </p:oleObj>
          </a:graphicData>
        </a:graphic>
      </p:graphicFrame>
      <p:sp>
        <p:nvSpPr>
          <p:cNvPr id="188419" name="Rectangle 3"/>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019191"/>
            <a:ext cx="9260115" cy="1815882"/>
          </a:xfrm>
          <a:prstGeom prst="rect">
            <a:avLst/>
          </a:prstGeom>
        </p:spPr>
        <p:txBody>
          <a:bodyPr wrap="square">
            <a:spAutoFit/>
          </a:bodyPr>
          <a:lstStyle/>
          <a:p>
            <a:pPr algn="ctr"/>
            <a:r>
              <a:rPr lang="pl-PL" sz="2800" dirty="0" smtClean="0"/>
              <a:t>Reszta mocy dyspozycyjnej, która pozostaje systemowi autonomicznemu po pokryciu mocy roboczej, może być przez system zużyta dowolnie, zwłaszcza zaś </a:t>
            </a:r>
            <a:r>
              <a:rPr lang="pl-PL" sz="2800" b="1" dirty="0" smtClean="0"/>
              <a:t>do poprawy w swoim interesie (celu) warunków otoczenia. </a:t>
            </a:r>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46</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188417" name="Object 1"/>
          <p:cNvGraphicFramePr>
            <a:graphicFrameLocks noChangeAspect="1"/>
          </p:cNvGraphicFramePr>
          <p:nvPr/>
        </p:nvGraphicFramePr>
        <p:xfrm>
          <a:off x="4025355" y="4714884"/>
          <a:ext cx="3998415" cy="857256"/>
        </p:xfrm>
        <a:graphic>
          <a:graphicData uri="http://schemas.openxmlformats.org/presentationml/2006/ole">
            <p:oleObj spid="_x0000_s188417" name="Równanie" r:id="rId4" imgW="1079280" imgH="228600" progId="Equation.3">
              <p:embed/>
            </p:oleObj>
          </a:graphicData>
        </a:graphic>
      </p:graphicFrame>
      <p:sp>
        <p:nvSpPr>
          <p:cNvPr id="188419" name="Rectangle 3"/>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019191"/>
            <a:ext cx="9260115" cy="2677656"/>
          </a:xfrm>
          <a:prstGeom prst="rect">
            <a:avLst/>
          </a:prstGeom>
        </p:spPr>
        <p:txBody>
          <a:bodyPr wrap="square">
            <a:spAutoFit/>
          </a:bodyPr>
          <a:lstStyle/>
          <a:p>
            <a:pPr algn="ctr"/>
            <a:r>
              <a:rPr lang="pl-PL" sz="2800" b="1" dirty="0" smtClean="0"/>
              <a:t>O stopniu autonomii systemu praktycznie decyduje wielkość jego mocy swobodnej. </a:t>
            </a:r>
            <a:r>
              <a:rPr lang="pl-PL" sz="2800" dirty="0" smtClean="0"/>
              <a:t>Np. o autonomii (samodzielności) człowieka decyduje ta część jego dochodów, która mu pozostaje po opłaceniu kosztów swego utrzymania i regeneracji siły roboczej - tę nadwyżkę może on wydać na to co chce.</a:t>
            </a:r>
            <a:endParaRPr lang="pl-PL" sz="2800" b="1" dirty="0" smtClean="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47</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9" name="Rectangle 3"/>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711688"/>
            <a:ext cx="9260115" cy="1384995"/>
          </a:xfrm>
          <a:prstGeom prst="rect">
            <a:avLst/>
          </a:prstGeom>
        </p:spPr>
        <p:txBody>
          <a:bodyPr wrap="square">
            <a:spAutoFit/>
          </a:bodyPr>
          <a:lstStyle/>
          <a:p>
            <a:r>
              <a:rPr lang="pl-PL" sz="2800" b="1" dirty="0" smtClean="0"/>
              <a:t>W interesie [pojedynczego] człowieka</a:t>
            </a:r>
            <a:r>
              <a:rPr lang="pl-PL" sz="2800" dirty="0" smtClean="0"/>
              <a:t>, podobnie jak każdego systemu autonomicznego, leży więc maksymalizacja własnej mocy swobodnej, którą może w różny sposób wykorzystywać.</a:t>
            </a:r>
            <a:endParaRPr lang="pl-PL" sz="2800"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48</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9" name="Rectangle 3"/>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019191"/>
            <a:ext cx="9260115" cy="2246769"/>
          </a:xfrm>
          <a:prstGeom prst="rect">
            <a:avLst/>
          </a:prstGeom>
        </p:spPr>
        <p:txBody>
          <a:bodyPr wrap="square">
            <a:spAutoFit/>
          </a:bodyPr>
          <a:lstStyle/>
          <a:p>
            <a:pPr algn="ctr"/>
            <a:r>
              <a:rPr lang="pl-PL" sz="2800" b="1" dirty="0" smtClean="0"/>
              <a:t>W przypadku </a:t>
            </a:r>
            <a:r>
              <a:rPr lang="pl-PL" sz="2800" b="1" dirty="0" err="1" smtClean="0"/>
              <a:t>nadsystemu</a:t>
            </a:r>
            <a:r>
              <a:rPr lang="pl-PL" sz="2800" b="1" dirty="0" smtClean="0"/>
              <a:t> autonomicznego </a:t>
            </a:r>
            <a:r>
              <a:rPr lang="pl-PL" sz="2800" dirty="0" smtClean="0"/>
              <a:t>, składającego się z wielu systemów autonomicznych dodatkowo musimy rozważyć kwestię homeostazy społecznej i organizacji*. Czyli celu istnienia </a:t>
            </a:r>
            <a:r>
              <a:rPr lang="pl-PL" sz="2800" dirty="0" err="1" smtClean="0"/>
              <a:t>nadsystemu</a:t>
            </a:r>
            <a:r>
              <a:rPr lang="pl-PL" sz="2800" dirty="0" smtClean="0"/>
              <a:t> autonomicznego oraz metod jego realizacji.</a:t>
            </a:r>
            <a:endParaRPr lang="pl-PL" sz="2800"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49</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9" name="Rectangle 3"/>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 name="Prostokąt 15"/>
          <p:cNvSpPr/>
          <p:nvPr/>
        </p:nvSpPr>
        <p:spPr>
          <a:xfrm>
            <a:off x="2059754" y="5710019"/>
            <a:ext cx="7929618" cy="646331"/>
          </a:xfrm>
          <a:prstGeom prst="rect">
            <a:avLst/>
          </a:prstGeom>
        </p:spPr>
        <p:txBody>
          <a:bodyPr wrap="square">
            <a:spAutoFit/>
          </a:bodyPr>
          <a:lstStyle/>
          <a:p>
            <a:pPr algn="ctr"/>
            <a:r>
              <a:rPr lang="pl-PL" b="1" dirty="0" smtClean="0"/>
              <a:t>*Homeostaza - równowaga funkcjonalna - Dominik Dudek CPWI#04</a:t>
            </a:r>
            <a:br>
              <a:rPr lang="pl-PL" b="1" dirty="0" smtClean="0"/>
            </a:br>
            <a:r>
              <a:rPr lang="pl-PL" b="1" dirty="0" smtClean="0">
                <a:hlinkClick r:id="rId3"/>
              </a:rPr>
              <a:t>https://youtu.be/WfI5FryEAmg</a:t>
            </a:r>
            <a:r>
              <a:rPr lang="pl-PL" b="1" dirty="0" smtClean="0"/>
              <a:t> </a:t>
            </a:r>
            <a:endParaRPr lang="pl-PL" b="1"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377053"/>
            <a:ext cx="9260115" cy="1815882"/>
          </a:xfrm>
          <a:prstGeom prst="rect">
            <a:avLst/>
          </a:prstGeom>
        </p:spPr>
        <p:txBody>
          <a:bodyPr wrap="square">
            <a:spAutoFit/>
          </a:bodyPr>
          <a:lstStyle/>
          <a:p>
            <a:pPr algn="ctr"/>
            <a:r>
              <a:rPr lang="pl-PL" sz="2800" dirty="0" smtClean="0"/>
              <a:t>System autonomiczny może odpowiednio funkcjonować, gdy ma określoną strukturę, która istnieje tak długo, jak długo </a:t>
            </a:r>
            <a:br>
              <a:rPr lang="pl-PL" sz="2800" dirty="0" smtClean="0"/>
            </a:br>
            <a:r>
              <a:rPr lang="pl-PL" sz="2800" dirty="0" smtClean="0"/>
              <a:t>w tworzywie systemu </a:t>
            </a:r>
            <a:r>
              <a:rPr lang="pl-PL" sz="2800" b="1" dirty="0" smtClean="0"/>
              <a:t>utrzymuje się określona koncentracja energii i związany z nią rozkład potencjałów</a:t>
            </a:r>
            <a:r>
              <a:rPr lang="pl-PL" sz="2800" dirty="0" smtClean="0"/>
              <a:t>.</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5</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019191"/>
            <a:ext cx="9260115" cy="2246769"/>
          </a:xfrm>
          <a:prstGeom prst="rect">
            <a:avLst/>
          </a:prstGeom>
        </p:spPr>
        <p:txBody>
          <a:bodyPr wrap="square">
            <a:spAutoFit/>
          </a:bodyPr>
          <a:lstStyle/>
          <a:p>
            <a:pPr algn="ctr"/>
            <a:r>
              <a:rPr lang="pl-PL" sz="2800" dirty="0" smtClean="0"/>
              <a:t>Jeżeli przejdziemy do rozpatrywania stanów systemu autonomicznego w czasie - tzn. </a:t>
            </a:r>
            <a:r>
              <a:rPr lang="pl-PL" sz="2800" b="1" dirty="0" smtClean="0"/>
              <a:t>badać będziemy proces autonomiczny</a:t>
            </a:r>
            <a:r>
              <a:rPr lang="pl-PL" sz="2800" dirty="0" smtClean="0"/>
              <a:t> - wówczas najkorzystniej dla autonomii tego procesu będzie, gdy suma mocy swobodnej osiągnięta przezeń w okresie całej jego będzie maksymalna*.  </a:t>
            </a:r>
            <a:endParaRPr lang="pl-PL" sz="2800"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50</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9" name="Rectangle 3"/>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 name="Prostokąt 16"/>
          <p:cNvSpPr/>
          <p:nvPr/>
        </p:nvSpPr>
        <p:spPr>
          <a:xfrm>
            <a:off x="3241653" y="5987018"/>
            <a:ext cx="5565819" cy="369332"/>
          </a:xfrm>
          <a:prstGeom prst="rect">
            <a:avLst/>
          </a:prstGeom>
        </p:spPr>
        <p:txBody>
          <a:bodyPr wrap="none">
            <a:spAutoFit/>
          </a:bodyPr>
          <a:lstStyle/>
          <a:p>
            <a:r>
              <a:rPr lang="pl-PL" dirty="0" smtClean="0"/>
              <a:t>* nie uwzględniając homeostazy społecznej i organizacji. </a:t>
            </a:r>
            <a:endParaRPr lang="pl-PL" dirty="0"/>
          </a:p>
        </p:txBody>
      </p:sp>
      <p:sp>
        <p:nvSpPr>
          <p:cNvPr id="23654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236545" name="Object 1"/>
          <p:cNvGraphicFramePr>
            <a:graphicFrameLocks noChangeAspect="1"/>
          </p:cNvGraphicFramePr>
          <p:nvPr/>
        </p:nvGraphicFramePr>
        <p:xfrm>
          <a:off x="3809413" y="4643446"/>
          <a:ext cx="4430300" cy="862004"/>
        </p:xfrm>
        <a:graphic>
          <a:graphicData uri="http://schemas.openxmlformats.org/presentationml/2006/ole">
            <p:oleObj spid="_x0000_s236545" name="Równanie" r:id="rId4" imgW="1815312" imgH="355446"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019191"/>
            <a:ext cx="9260115" cy="2677656"/>
          </a:xfrm>
          <a:prstGeom prst="rect">
            <a:avLst/>
          </a:prstGeom>
        </p:spPr>
        <p:txBody>
          <a:bodyPr wrap="square">
            <a:spAutoFit/>
          </a:bodyPr>
          <a:lstStyle/>
          <a:p>
            <a:pPr algn="ctr"/>
            <a:r>
              <a:rPr lang="pl-PL" sz="2800" dirty="0" smtClean="0"/>
              <a:t>Marian </a:t>
            </a:r>
            <a:r>
              <a:rPr lang="pl-PL" sz="2800" dirty="0" smtClean="0"/>
              <a:t>Mazur udowodnił, że systemy rozrastające się w sposób niepowstrzymywany - które nazwał </a:t>
            </a:r>
            <a:r>
              <a:rPr lang="pl-PL" sz="2800" b="1" i="1" dirty="0" smtClean="0"/>
              <a:t>systemami o niepowstrzymywanej rozbudowie</a:t>
            </a:r>
            <a:r>
              <a:rPr lang="pl-PL" sz="2800" b="1" dirty="0" smtClean="0"/>
              <a:t> </a:t>
            </a:r>
            <a:r>
              <a:rPr lang="pl-PL" sz="2800" dirty="0" smtClean="0"/>
              <a:t>- nie są zdolne do osiągnięcia maksymalnej – możliwej dla nich - energii swobodnej, określonej wyrażeniem, natomiast mogą ją osiągnąć </a:t>
            </a:r>
            <a:r>
              <a:rPr lang="pl-PL" sz="2800" b="1" i="1" dirty="0" smtClean="0"/>
              <a:t>systemy o rozbudowie powstrzymywanej</a:t>
            </a:r>
            <a:r>
              <a:rPr lang="pl-PL" sz="2800" dirty="0" smtClean="0"/>
              <a:t>.</a:t>
            </a:r>
            <a:endParaRPr lang="pl-PL" sz="2800"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51</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30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5258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64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1013" name="Rectangle 5"/>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7408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0226"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88419" name="Rectangle 3"/>
          <p:cNvSpPr>
            <a:spLocks noChangeArrowheads="1"/>
          </p:cNvSpPr>
          <p:nvPr/>
        </p:nvSpPr>
        <p:spPr bwMode="auto">
          <a:xfrm>
            <a:off x="0" y="2476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3654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236545" name="Object 1"/>
          <p:cNvGraphicFramePr>
            <a:graphicFrameLocks noChangeAspect="1"/>
          </p:cNvGraphicFramePr>
          <p:nvPr/>
        </p:nvGraphicFramePr>
        <p:xfrm>
          <a:off x="3809413" y="5229225"/>
          <a:ext cx="4430300" cy="862004"/>
        </p:xfrm>
        <a:graphic>
          <a:graphicData uri="http://schemas.openxmlformats.org/presentationml/2006/ole">
            <p:oleObj spid="_x0000_s250882" name="Równanie" r:id="rId4" imgW="1815312" imgH="355446"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52</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234497" name="Object 1"/>
          <p:cNvGraphicFramePr>
            <a:graphicFrameLocks noChangeAspect="1"/>
          </p:cNvGraphicFramePr>
          <p:nvPr/>
        </p:nvGraphicFramePr>
        <p:xfrm>
          <a:off x="3163476" y="1428737"/>
          <a:ext cx="5722174" cy="4414248"/>
        </p:xfrm>
        <a:graphic>
          <a:graphicData uri="http://schemas.openxmlformats.org/presentationml/2006/ole">
            <p:oleObj spid="_x0000_s234497" r:id="rId4" imgW="6629400" imgH="5127625" progId="">
              <p:embed/>
            </p:oleObj>
          </a:graphicData>
        </a:graphic>
      </p:graphicFrame>
      <p:sp>
        <p:nvSpPr>
          <p:cNvPr id="6" name="Prostokąt 5"/>
          <p:cNvSpPr/>
          <p:nvPr/>
        </p:nvSpPr>
        <p:spPr>
          <a:xfrm>
            <a:off x="1573994" y="6352143"/>
            <a:ext cx="8901138" cy="369332"/>
          </a:xfrm>
          <a:prstGeom prst="rect">
            <a:avLst/>
          </a:prstGeom>
        </p:spPr>
        <p:txBody>
          <a:bodyPr wrap="square">
            <a:spAutoFit/>
          </a:bodyPr>
          <a:lstStyle/>
          <a:p>
            <a:r>
              <a:rPr lang="pl-PL" dirty="0" smtClean="0"/>
              <a:t>M. Mazura, </a:t>
            </a:r>
            <a:r>
              <a:rPr lang="pl-PL" i="1" dirty="0" smtClean="0"/>
              <a:t>Cybernetyczna teoria układów samodzielnych</a:t>
            </a:r>
            <a:r>
              <a:rPr lang="pl-PL" dirty="0" smtClean="0"/>
              <a:t>, Warszawa 1966, s. 163</a:t>
            </a:r>
            <a:endParaRPr lang="pl-PL"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53</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234497" name="Object 1"/>
          <p:cNvGraphicFramePr>
            <a:graphicFrameLocks noChangeAspect="1"/>
          </p:cNvGraphicFramePr>
          <p:nvPr/>
        </p:nvGraphicFramePr>
        <p:xfrm>
          <a:off x="3163476" y="1428737"/>
          <a:ext cx="5722174" cy="4414248"/>
        </p:xfrm>
        <a:graphic>
          <a:graphicData uri="http://schemas.openxmlformats.org/presentationml/2006/ole">
            <p:oleObj spid="_x0000_s252930" r:id="rId4" imgW="6629400" imgH="5127625" progId="">
              <p:embed/>
            </p:oleObj>
          </a:graphicData>
        </a:graphic>
      </p:graphicFrame>
      <p:sp>
        <p:nvSpPr>
          <p:cNvPr id="6" name="Prostokąt 5"/>
          <p:cNvSpPr/>
          <p:nvPr/>
        </p:nvSpPr>
        <p:spPr>
          <a:xfrm>
            <a:off x="1573994" y="6352143"/>
            <a:ext cx="8901138" cy="369332"/>
          </a:xfrm>
          <a:prstGeom prst="rect">
            <a:avLst/>
          </a:prstGeom>
        </p:spPr>
        <p:txBody>
          <a:bodyPr wrap="square">
            <a:spAutoFit/>
          </a:bodyPr>
          <a:lstStyle/>
          <a:p>
            <a:r>
              <a:rPr lang="pl-PL" dirty="0" smtClean="0"/>
              <a:t>M. Mazura, </a:t>
            </a:r>
            <a:r>
              <a:rPr lang="pl-PL" i="1" dirty="0" smtClean="0"/>
              <a:t>Cybernetyczna teoria układów samodzielnych</a:t>
            </a:r>
            <a:r>
              <a:rPr lang="pl-PL" dirty="0" smtClean="0"/>
              <a:t>, Warszawa 1966, s. 163</a:t>
            </a:r>
            <a:endParaRPr lang="pl-PL" dirty="0"/>
          </a:p>
        </p:txBody>
      </p:sp>
      <p:sp>
        <p:nvSpPr>
          <p:cNvPr id="9" name="Dowolny kształt 8"/>
          <p:cNvSpPr/>
          <p:nvPr/>
        </p:nvSpPr>
        <p:spPr>
          <a:xfrm>
            <a:off x="3359150" y="1733550"/>
            <a:ext cx="2794000" cy="2686050"/>
          </a:xfrm>
          <a:custGeom>
            <a:avLst/>
            <a:gdLst>
              <a:gd name="connsiteX0" fmla="*/ 0 w 2794000"/>
              <a:gd name="connsiteY0" fmla="*/ 2686050 h 2686050"/>
              <a:gd name="connsiteX1" fmla="*/ 2794000 w 2794000"/>
              <a:gd name="connsiteY1" fmla="*/ 69850 h 2686050"/>
              <a:gd name="connsiteX2" fmla="*/ 2355850 w 2794000"/>
              <a:gd name="connsiteY2" fmla="*/ 0 h 2686050"/>
              <a:gd name="connsiteX3" fmla="*/ 2044700 w 2794000"/>
              <a:gd name="connsiteY3" fmla="*/ 44450 h 2686050"/>
              <a:gd name="connsiteX4" fmla="*/ 1651000 w 2794000"/>
              <a:gd name="connsiteY4" fmla="*/ 196850 h 2686050"/>
              <a:gd name="connsiteX5" fmla="*/ 1282700 w 2794000"/>
              <a:gd name="connsiteY5" fmla="*/ 501650 h 2686050"/>
              <a:gd name="connsiteX6" fmla="*/ 831850 w 2794000"/>
              <a:gd name="connsiteY6" fmla="*/ 996950 h 2686050"/>
              <a:gd name="connsiteX7" fmla="*/ 133350 w 2794000"/>
              <a:gd name="connsiteY7" fmla="*/ 2228850 h 2686050"/>
              <a:gd name="connsiteX8" fmla="*/ 0 w 2794000"/>
              <a:gd name="connsiteY8" fmla="*/ 268605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4000" h="2686050">
                <a:moveTo>
                  <a:pt x="0" y="2686050"/>
                </a:moveTo>
                <a:lnTo>
                  <a:pt x="2794000" y="69850"/>
                </a:lnTo>
                <a:lnTo>
                  <a:pt x="2355850" y="0"/>
                </a:lnTo>
                <a:lnTo>
                  <a:pt x="2044700" y="44450"/>
                </a:lnTo>
                <a:lnTo>
                  <a:pt x="1651000" y="196850"/>
                </a:lnTo>
                <a:lnTo>
                  <a:pt x="1282700" y="501650"/>
                </a:lnTo>
                <a:lnTo>
                  <a:pt x="831850" y="996950"/>
                </a:lnTo>
                <a:lnTo>
                  <a:pt x="133350" y="2228850"/>
                </a:lnTo>
                <a:lnTo>
                  <a:pt x="0" y="2686050"/>
                </a:lnTo>
                <a:close/>
              </a:path>
            </a:pathLst>
          </a:cu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54</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234497" name="Object 1"/>
          <p:cNvGraphicFramePr>
            <a:graphicFrameLocks noChangeAspect="1"/>
          </p:cNvGraphicFramePr>
          <p:nvPr/>
        </p:nvGraphicFramePr>
        <p:xfrm>
          <a:off x="3163476" y="1428737"/>
          <a:ext cx="5722174" cy="4414248"/>
        </p:xfrm>
        <a:graphic>
          <a:graphicData uri="http://schemas.openxmlformats.org/presentationml/2006/ole">
            <p:oleObj spid="_x0000_s253954" r:id="rId4" imgW="6629400" imgH="5127625" progId="">
              <p:embed/>
            </p:oleObj>
          </a:graphicData>
        </a:graphic>
      </p:graphicFrame>
      <p:sp>
        <p:nvSpPr>
          <p:cNvPr id="6" name="Prostokąt 5"/>
          <p:cNvSpPr/>
          <p:nvPr/>
        </p:nvSpPr>
        <p:spPr>
          <a:xfrm>
            <a:off x="1573994" y="6352143"/>
            <a:ext cx="8901138" cy="369332"/>
          </a:xfrm>
          <a:prstGeom prst="rect">
            <a:avLst/>
          </a:prstGeom>
        </p:spPr>
        <p:txBody>
          <a:bodyPr wrap="square">
            <a:spAutoFit/>
          </a:bodyPr>
          <a:lstStyle/>
          <a:p>
            <a:r>
              <a:rPr lang="pl-PL" dirty="0" smtClean="0"/>
              <a:t>M. Mazura, </a:t>
            </a:r>
            <a:r>
              <a:rPr lang="pl-PL" i="1" dirty="0" smtClean="0"/>
              <a:t>Cybernetyczna teoria układów samodzielnych</a:t>
            </a:r>
            <a:r>
              <a:rPr lang="pl-PL" dirty="0" smtClean="0"/>
              <a:t>, Warszawa 1966, s. 163</a:t>
            </a:r>
            <a:endParaRPr lang="pl-PL" dirty="0"/>
          </a:p>
        </p:txBody>
      </p:sp>
      <p:sp>
        <p:nvSpPr>
          <p:cNvPr id="9" name="Dowolny kształt 8"/>
          <p:cNvSpPr/>
          <p:nvPr/>
        </p:nvSpPr>
        <p:spPr>
          <a:xfrm>
            <a:off x="3359150" y="1733550"/>
            <a:ext cx="2794000" cy="2686050"/>
          </a:xfrm>
          <a:custGeom>
            <a:avLst/>
            <a:gdLst>
              <a:gd name="connsiteX0" fmla="*/ 0 w 2794000"/>
              <a:gd name="connsiteY0" fmla="*/ 2686050 h 2686050"/>
              <a:gd name="connsiteX1" fmla="*/ 2794000 w 2794000"/>
              <a:gd name="connsiteY1" fmla="*/ 69850 h 2686050"/>
              <a:gd name="connsiteX2" fmla="*/ 2355850 w 2794000"/>
              <a:gd name="connsiteY2" fmla="*/ 0 h 2686050"/>
              <a:gd name="connsiteX3" fmla="*/ 2044700 w 2794000"/>
              <a:gd name="connsiteY3" fmla="*/ 44450 h 2686050"/>
              <a:gd name="connsiteX4" fmla="*/ 1651000 w 2794000"/>
              <a:gd name="connsiteY4" fmla="*/ 196850 h 2686050"/>
              <a:gd name="connsiteX5" fmla="*/ 1282700 w 2794000"/>
              <a:gd name="connsiteY5" fmla="*/ 501650 h 2686050"/>
              <a:gd name="connsiteX6" fmla="*/ 831850 w 2794000"/>
              <a:gd name="connsiteY6" fmla="*/ 996950 h 2686050"/>
              <a:gd name="connsiteX7" fmla="*/ 133350 w 2794000"/>
              <a:gd name="connsiteY7" fmla="*/ 2228850 h 2686050"/>
              <a:gd name="connsiteX8" fmla="*/ 0 w 2794000"/>
              <a:gd name="connsiteY8" fmla="*/ 268605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4000" h="2686050">
                <a:moveTo>
                  <a:pt x="0" y="2686050"/>
                </a:moveTo>
                <a:lnTo>
                  <a:pt x="2794000" y="69850"/>
                </a:lnTo>
                <a:lnTo>
                  <a:pt x="2355850" y="0"/>
                </a:lnTo>
                <a:lnTo>
                  <a:pt x="2044700" y="44450"/>
                </a:lnTo>
                <a:lnTo>
                  <a:pt x="1651000" y="196850"/>
                </a:lnTo>
                <a:lnTo>
                  <a:pt x="1282700" y="501650"/>
                </a:lnTo>
                <a:lnTo>
                  <a:pt x="831850" y="996950"/>
                </a:lnTo>
                <a:lnTo>
                  <a:pt x="133350" y="2228850"/>
                </a:lnTo>
                <a:lnTo>
                  <a:pt x="0" y="2686050"/>
                </a:lnTo>
                <a:close/>
              </a:path>
            </a:pathLst>
          </a:cu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cxnSp>
        <p:nvCxnSpPr>
          <p:cNvPr id="10" name="Łącznik prosty 9"/>
          <p:cNvCxnSpPr>
            <a:stCxn id="9" idx="0"/>
            <a:endCxn id="9" idx="1"/>
          </p:cNvCxnSpPr>
          <p:nvPr/>
        </p:nvCxnSpPr>
        <p:spPr>
          <a:xfrm flipV="1">
            <a:off x="3359150" y="1803400"/>
            <a:ext cx="2794000" cy="261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Łącznik prosty 11"/>
          <p:cNvCxnSpPr>
            <a:stCxn id="9" idx="0"/>
            <a:endCxn id="9" idx="1"/>
          </p:cNvCxnSpPr>
          <p:nvPr/>
        </p:nvCxnSpPr>
        <p:spPr>
          <a:xfrm flipV="1">
            <a:off x="3359150" y="1803400"/>
            <a:ext cx="2794000" cy="2616200"/>
          </a:xfrm>
          <a:prstGeom prst="line">
            <a:avLst/>
          </a:prstGeom>
          <a:ln w="1270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55</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234497" name="Object 1"/>
          <p:cNvGraphicFramePr>
            <a:graphicFrameLocks noChangeAspect="1"/>
          </p:cNvGraphicFramePr>
          <p:nvPr/>
        </p:nvGraphicFramePr>
        <p:xfrm>
          <a:off x="3163476" y="1428737"/>
          <a:ext cx="5722174" cy="4414248"/>
        </p:xfrm>
        <a:graphic>
          <a:graphicData uri="http://schemas.openxmlformats.org/presentationml/2006/ole">
            <p:oleObj spid="_x0000_s254978" r:id="rId4" imgW="6629400" imgH="5127625" progId="">
              <p:embed/>
            </p:oleObj>
          </a:graphicData>
        </a:graphic>
      </p:graphicFrame>
      <p:sp>
        <p:nvSpPr>
          <p:cNvPr id="6" name="Prostokąt 5"/>
          <p:cNvSpPr/>
          <p:nvPr/>
        </p:nvSpPr>
        <p:spPr>
          <a:xfrm>
            <a:off x="1573994" y="6352143"/>
            <a:ext cx="8901138" cy="369332"/>
          </a:xfrm>
          <a:prstGeom prst="rect">
            <a:avLst/>
          </a:prstGeom>
        </p:spPr>
        <p:txBody>
          <a:bodyPr wrap="square">
            <a:spAutoFit/>
          </a:bodyPr>
          <a:lstStyle/>
          <a:p>
            <a:r>
              <a:rPr lang="pl-PL" dirty="0" smtClean="0"/>
              <a:t>M. Mazura, </a:t>
            </a:r>
            <a:r>
              <a:rPr lang="pl-PL" i="1" dirty="0" smtClean="0"/>
              <a:t>Cybernetyczna teoria układów samodzielnych</a:t>
            </a:r>
            <a:r>
              <a:rPr lang="pl-PL" dirty="0" smtClean="0"/>
              <a:t>, Warszawa 1966, s. 163</a:t>
            </a:r>
            <a:endParaRPr lang="pl-PL" dirty="0"/>
          </a:p>
        </p:txBody>
      </p:sp>
      <p:sp>
        <p:nvSpPr>
          <p:cNvPr id="8" name="Dowolny kształt 7"/>
          <p:cNvSpPr/>
          <p:nvPr/>
        </p:nvSpPr>
        <p:spPr>
          <a:xfrm>
            <a:off x="3371850" y="1733550"/>
            <a:ext cx="3930650" cy="2698750"/>
          </a:xfrm>
          <a:custGeom>
            <a:avLst/>
            <a:gdLst>
              <a:gd name="connsiteX0" fmla="*/ 0 w 3930650"/>
              <a:gd name="connsiteY0" fmla="*/ 2698750 h 2698750"/>
              <a:gd name="connsiteX1" fmla="*/ 57150 w 3930650"/>
              <a:gd name="connsiteY1" fmla="*/ 1803400 h 2698750"/>
              <a:gd name="connsiteX2" fmla="*/ 196850 w 3930650"/>
              <a:gd name="connsiteY2" fmla="*/ 1193800 h 2698750"/>
              <a:gd name="connsiteX3" fmla="*/ 431800 w 3930650"/>
              <a:gd name="connsiteY3" fmla="*/ 584200 h 2698750"/>
              <a:gd name="connsiteX4" fmla="*/ 647700 w 3930650"/>
              <a:gd name="connsiteY4" fmla="*/ 196850 h 2698750"/>
              <a:gd name="connsiteX5" fmla="*/ 857250 w 3930650"/>
              <a:gd name="connsiteY5" fmla="*/ 82550 h 2698750"/>
              <a:gd name="connsiteX6" fmla="*/ 1054100 w 3930650"/>
              <a:gd name="connsiteY6" fmla="*/ 0 h 2698750"/>
              <a:gd name="connsiteX7" fmla="*/ 1238250 w 3930650"/>
              <a:gd name="connsiteY7" fmla="*/ 12700 h 2698750"/>
              <a:gd name="connsiteX8" fmla="*/ 1574800 w 3930650"/>
              <a:gd name="connsiteY8" fmla="*/ 88900 h 2698750"/>
              <a:gd name="connsiteX9" fmla="*/ 2286000 w 3930650"/>
              <a:gd name="connsiteY9" fmla="*/ 501650 h 2698750"/>
              <a:gd name="connsiteX10" fmla="*/ 3111500 w 3930650"/>
              <a:gd name="connsiteY10" fmla="*/ 1041400 h 2698750"/>
              <a:gd name="connsiteX11" fmla="*/ 3486150 w 3930650"/>
              <a:gd name="connsiteY11" fmla="*/ 1238250 h 2698750"/>
              <a:gd name="connsiteX12" fmla="*/ 3930650 w 3930650"/>
              <a:gd name="connsiteY12" fmla="*/ 1390650 h 2698750"/>
              <a:gd name="connsiteX13" fmla="*/ 2432050 w 3930650"/>
              <a:gd name="connsiteY13" fmla="*/ 1377950 h 2698750"/>
              <a:gd name="connsiteX14" fmla="*/ 1638300 w 3930650"/>
              <a:gd name="connsiteY14" fmla="*/ 1454150 h 2698750"/>
              <a:gd name="connsiteX15" fmla="*/ 1066800 w 3930650"/>
              <a:gd name="connsiteY15" fmla="*/ 1555750 h 2698750"/>
              <a:gd name="connsiteX16" fmla="*/ 520700 w 3930650"/>
              <a:gd name="connsiteY16" fmla="*/ 1974850 h 2698750"/>
              <a:gd name="connsiteX17" fmla="*/ 0 w 3930650"/>
              <a:gd name="connsiteY17" fmla="*/ 2698750 h 269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30650" h="2698750">
                <a:moveTo>
                  <a:pt x="0" y="2698750"/>
                </a:moveTo>
                <a:cubicBezTo>
                  <a:pt x="19186" y="2400309"/>
                  <a:pt x="57150" y="2102457"/>
                  <a:pt x="57150" y="1803400"/>
                </a:cubicBezTo>
                <a:lnTo>
                  <a:pt x="196850" y="1193800"/>
                </a:lnTo>
                <a:lnTo>
                  <a:pt x="431800" y="584200"/>
                </a:lnTo>
                <a:lnTo>
                  <a:pt x="647700" y="196850"/>
                </a:lnTo>
                <a:lnTo>
                  <a:pt x="857250" y="82550"/>
                </a:lnTo>
                <a:lnTo>
                  <a:pt x="1054100" y="0"/>
                </a:lnTo>
                <a:lnTo>
                  <a:pt x="1238250" y="12700"/>
                </a:lnTo>
                <a:lnTo>
                  <a:pt x="1574800" y="88900"/>
                </a:lnTo>
                <a:lnTo>
                  <a:pt x="2286000" y="501650"/>
                </a:lnTo>
                <a:lnTo>
                  <a:pt x="3111500" y="1041400"/>
                </a:lnTo>
                <a:lnTo>
                  <a:pt x="3486150" y="1238250"/>
                </a:lnTo>
                <a:lnTo>
                  <a:pt x="3930650" y="1390650"/>
                </a:lnTo>
                <a:lnTo>
                  <a:pt x="2432050" y="1377950"/>
                </a:lnTo>
                <a:lnTo>
                  <a:pt x="1638300" y="1454150"/>
                </a:lnTo>
                <a:lnTo>
                  <a:pt x="1066800" y="1555750"/>
                </a:lnTo>
                <a:lnTo>
                  <a:pt x="520700" y="1974850"/>
                </a:lnTo>
                <a:lnTo>
                  <a:pt x="0" y="2698750"/>
                </a:lnTo>
                <a:close/>
              </a:path>
            </a:pathLst>
          </a:cu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56</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234497" name="Object 1"/>
          <p:cNvGraphicFramePr>
            <a:graphicFrameLocks noChangeAspect="1"/>
          </p:cNvGraphicFramePr>
          <p:nvPr/>
        </p:nvGraphicFramePr>
        <p:xfrm>
          <a:off x="3163476" y="1428737"/>
          <a:ext cx="5722174" cy="4414248"/>
        </p:xfrm>
        <a:graphic>
          <a:graphicData uri="http://schemas.openxmlformats.org/presentationml/2006/ole">
            <p:oleObj spid="_x0000_s256002" r:id="rId4" imgW="6629400" imgH="5127625" progId="">
              <p:embed/>
            </p:oleObj>
          </a:graphicData>
        </a:graphic>
      </p:graphicFrame>
      <p:sp>
        <p:nvSpPr>
          <p:cNvPr id="6" name="Prostokąt 5"/>
          <p:cNvSpPr/>
          <p:nvPr/>
        </p:nvSpPr>
        <p:spPr>
          <a:xfrm>
            <a:off x="1573994" y="6352143"/>
            <a:ext cx="8901138" cy="369332"/>
          </a:xfrm>
          <a:prstGeom prst="rect">
            <a:avLst/>
          </a:prstGeom>
        </p:spPr>
        <p:txBody>
          <a:bodyPr wrap="square">
            <a:spAutoFit/>
          </a:bodyPr>
          <a:lstStyle/>
          <a:p>
            <a:r>
              <a:rPr lang="pl-PL" dirty="0" smtClean="0"/>
              <a:t>M. Mazura, </a:t>
            </a:r>
            <a:r>
              <a:rPr lang="pl-PL" i="1" dirty="0" smtClean="0"/>
              <a:t>Cybernetyczna teoria układów samodzielnych</a:t>
            </a:r>
            <a:r>
              <a:rPr lang="pl-PL" dirty="0" smtClean="0"/>
              <a:t>, Warszawa 1966, s. 163</a:t>
            </a:r>
            <a:endParaRPr lang="pl-PL" dirty="0"/>
          </a:p>
        </p:txBody>
      </p:sp>
      <p:sp>
        <p:nvSpPr>
          <p:cNvPr id="8" name="Dowolny kształt 7"/>
          <p:cNvSpPr/>
          <p:nvPr/>
        </p:nvSpPr>
        <p:spPr>
          <a:xfrm>
            <a:off x="3371850" y="1733550"/>
            <a:ext cx="3930650" cy="2698750"/>
          </a:xfrm>
          <a:custGeom>
            <a:avLst/>
            <a:gdLst>
              <a:gd name="connsiteX0" fmla="*/ 0 w 3930650"/>
              <a:gd name="connsiteY0" fmla="*/ 2698750 h 2698750"/>
              <a:gd name="connsiteX1" fmla="*/ 57150 w 3930650"/>
              <a:gd name="connsiteY1" fmla="*/ 1803400 h 2698750"/>
              <a:gd name="connsiteX2" fmla="*/ 196850 w 3930650"/>
              <a:gd name="connsiteY2" fmla="*/ 1193800 h 2698750"/>
              <a:gd name="connsiteX3" fmla="*/ 431800 w 3930650"/>
              <a:gd name="connsiteY3" fmla="*/ 584200 h 2698750"/>
              <a:gd name="connsiteX4" fmla="*/ 647700 w 3930650"/>
              <a:gd name="connsiteY4" fmla="*/ 196850 h 2698750"/>
              <a:gd name="connsiteX5" fmla="*/ 857250 w 3930650"/>
              <a:gd name="connsiteY5" fmla="*/ 82550 h 2698750"/>
              <a:gd name="connsiteX6" fmla="*/ 1054100 w 3930650"/>
              <a:gd name="connsiteY6" fmla="*/ 0 h 2698750"/>
              <a:gd name="connsiteX7" fmla="*/ 1238250 w 3930650"/>
              <a:gd name="connsiteY7" fmla="*/ 12700 h 2698750"/>
              <a:gd name="connsiteX8" fmla="*/ 1574800 w 3930650"/>
              <a:gd name="connsiteY8" fmla="*/ 88900 h 2698750"/>
              <a:gd name="connsiteX9" fmla="*/ 2286000 w 3930650"/>
              <a:gd name="connsiteY9" fmla="*/ 501650 h 2698750"/>
              <a:gd name="connsiteX10" fmla="*/ 3111500 w 3930650"/>
              <a:gd name="connsiteY10" fmla="*/ 1041400 h 2698750"/>
              <a:gd name="connsiteX11" fmla="*/ 3486150 w 3930650"/>
              <a:gd name="connsiteY11" fmla="*/ 1238250 h 2698750"/>
              <a:gd name="connsiteX12" fmla="*/ 3930650 w 3930650"/>
              <a:gd name="connsiteY12" fmla="*/ 1390650 h 2698750"/>
              <a:gd name="connsiteX13" fmla="*/ 2432050 w 3930650"/>
              <a:gd name="connsiteY13" fmla="*/ 1377950 h 2698750"/>
              <a:gd name="connsiteX14" fmla="*/ 1638300 w 3930650"/>
              <a:gd name="connsiteY14" fmla="*/ 1454150 h 2698750"/>
              <a:gd name="connsiteX15" fmla="*/ 1066800 w 3930650"/>
              <a:gd name="connsiteY15" fmla="*/ 1555750 h 2698750"/>
              <a:gd name="connsiteX16" fmla="*/ 520700 w 3930650"/>
              <a:gd name="connsiteY16" fmla="*/ 1974850 h 2698750"/>
              <a:gd name="connsiteX17" fmla="*/ 0 w 3930650"/>
              <a:gd name="connsiteY17" fmla="*/ 2698750 h 269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30650" h="2698750">
                <a:moveTo>
                  <a:pt x="0" y="2698750"/>
                </a:moveTo>
                <a:cubicBezTo>
                  <a:pt x="19186" y="2400309"/>
                  <a:pt x="57150" y="2102457"/>
                  <a:pt x="57150" y="1803400"/>
                </a:cubicBezTo>
                <a:lnTo>
                  <a:pt x="196850" y="1193800"/>
                </a:lnTo>
                <a:lnTo>
                  <a:pt x="431800" y="584200"/>
                </a:lnTo>
                <a:lnTo>
                  <a:pt x="647700" y="196850"/>
                </a:lnTo>
                <a:lnTo>
                  <a:pt x="857250" y="82550"/>
                </a:lnTo>
                <a:lnTo>
                  <a:pt x="1054100" y="0"/>
                </a:lnTo>
                <a:lnTo>
                  <a:pt x="1238250" y="12700"/>
                </a:lnTo>
                <a:lnTo>
                  <a:pt x="1574800" y="88900"/>
                </a:lnTo>
                <a:lnTo>
                  <a:pt x="2286000" y="501650"/>
                </a:lnTo>
                <a:lnTo>
                  <a:pt x="3111500" y="1041400"/>
                </a:lnTo>
                <a:lnTo>
                  <a:pt x="3486150" y="1238250"/>
                </a:lnTo>
                <a:lnTo>
                  <a:pt x="3930650" y="1390650"/>
                </a:lnTo>
                <a:lnTo>
                  <a:pt x="2432050" y="1377950"/>
                </a:lnTo>
                <a:lnTo>
                  <a:pt x="1638300" y="1454150"/>
                </a:lnTo>
                <a:lnTo>
                  <a:pt x="1066800" y="1555750"/>
                </a:lnTo>
                <a:lnTo>
                  <a:pt x="520700" y="1974850"/>
                </a:lnTo>
                <a:lnTo>
                  <a:pt x="0" y="2698750"/>
                </a:lnTo>
                <a:close/>
              </a:path>
            </a:pathLst>
          </a:cu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9" name="Dowolny kształt 8"/>
          <p:cNvSpPr/>
          <p:nvPr/>
        </p:nvSpPr>
        <p:spPr>
          <a:xfrm>
            <a:off x="3378200" y="3111500"/>
            <a:ext cx="3917950" cy="1333500"/>
          </a:xfrm>
          <a:custGeom>
            <a:avLst/>
            <a:gdLst>
              <a:gd name="connsiteX0" fmla="*/ 0 w 3917950"/>
              <a:gd name="connsiteY0" fmla="*/ 1333500 h 1333500"/>
              <a:gd name="connsiteX1" fmla="*/ 508000 w 3917950"/>
              <a:gd name="connsiteY1" fmla="*/ 603250 h 1333500"/>
              <a:gd name="connsiteX2" fmla="*/ 1073150 w 3917950"/>
              <a:gd name="connsiteY2" fmla="*/ 171450 h 1333500"/>
              <a:gd name="connsiteX3" fmla="*/ 1841500 w 3917950"/>
              <a:gd name="connsiteY3" fmla="*/ 44450 h 1333500"/>
              <a:gd name="connsiteX4" fmla="*/ 2362200 w 3917950"/>
              <a:gd name="connsiteY4" fmla="*/ 6350 h 1333500"/>
              <a:gd name="connsiteX5" fmla="*/ 3917950 w 3917950"/>
              <a:gd name="connsiteY5" fmla="*/ 6350 h 1333500"/>
              <a:gd name="connsiteX6" fmla="*/ 3917950 w 3917950"/>
              <a:gd name="connsiteY6" fmla="*/ 6350 h 133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7950" h="1333500">
                <a:moveTo>
                  <a:pt x="0" y="1333500"/>
                </a:moveTo>
                <a:cubicBezTo>
                  <a:pt x="164571" y="1065212"/>
                  <a:pt x="329142" y="796925"/>
                  <a:pt x="508000" y="603250"/>
                </a:cubicBezTo>
                <a:cubicBezTo>
                  <a:pt x="686858" y="409575"/>
                  <a:pt x="850900" y="264583"/>
                  <a:pt x="1073150" y="171450"/>
                </a:cubicBezTo>
                <a:cubicBezTo>
                  <a:pt x="1295400" y="78317"/>
                  <a:pt x="1626658" y="71967"/>
                  <a:pt x="1841500" y="44450"/>
                </a:cubicBezTo>
                <a:cubicBezTo>
                  <a:pt x="2056342" y="16933"/>
                  <a:pt x="2016125" y="12700"/>
                  <a:pt x="2362200" y="6350"/>
                </a:cubicBezTo>
                <a:cubicBezTo>
                  <a:pt x="2708275" y="0"/>
                  <a:pt x="3917950" y="6350"/>
                  <a:pt x="3917950" y="6350"/>
                </a:cubicBezTo>
                <a:lnTo>
                  <a:pt x="3917950" y="6350"/>
                </a:lnTo>
              </a:path>
            </a:pathLst>
          </a:custGeom>
          <a:ln w="127000"/>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57</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019191"/>
            <a:ext cx="9260115" cy="2677656"/>
          </a:xfrm>
          <a:prstGeom prst="rect">
            <a:avLst/>
          </a:prstGeom>
        </p:spPr>
        <p:txBody>
          <a:bodyPr wrap="square">
            <a:spAutoFit/>
          </a:bodyPr>
          <a:lstStyle/>
          <a:p>
            <a:pPr algn="ctr"/>
            <a:r>
              <a:rPr lang="pl-PL" sz="2800" dirty="0" smtClean="0"/>
              <a:t>Z tego co wiemy o roślinach i zwierzętach możemy wnioskować, że nie wszystkie z nich charakteryzują się </a:t>
            </a:r>
            <a:r>
              <a:rPr lang="pl-PL" sz="2800" b="1" dirty="0" smtClean="0"/>
              <a:t>rozbudową powstrzymywaną; z pewnością natomiast taką rozbudową charakteryzują się ptaki i ssaki</a:t>
            </a:r>
            <a:r>
              <a:rPr lang="pl-PL" sz="2800" dirty="0" smtClean="0"/>
              <a:t>, nic więc dziwnego, że to właśnie one mają dominującą pozycję wśród istot żywych.</a:t>
            </a:r>
            <a:endParaRPr lang="pl-PL" sz="2800"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58</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428868"/>
            <a:ext cx="9260115" cy="1815882"/>
          </a:xfrm>
          <a:prstGeom prst="rect">
            <a:avLst/>
          </a:prstGeom>
        </p:spPr>
        <p:txBody>
          <a:bodyPr wrap="square">
            <a:spAutoFit/>
          </a:bodyPr>
          <a:lstStyle/>
          <a:p>
            <a:pPr algn="ctr"/>
            <a:r>
              <a:rPr lang="pl-PL" sz="2800" b="1" dirty="0" smtClean="0"/>
              <a:t>Człowiek jako proces autonomiczny </a:t>
            </a:r>
            <a:r>
              <a:rPr lang="pl-PL" sz="2800" dirty="0" smtClean="0"/>
              <a:t>- podobnie jak inne ssaki - ma genetycznie programowaną rozbudowę powstrzymywaną </a:t>
            </a:r>
            <a:br>
              <a:rPr lang="pl-PL" sz="2800" dirty="0" smtClean="0"/>
            </a:br>
            <a:r>
              <a:rPr lang="pl-PL" sz="2800" dirty="0" smtClean="0"/>
              <a:t>i w związku z tym </a:t>
            </a:r>
            <a:r>
              <a:rPr lang="pl-PL" sz="2800" b="1" dirty="0" smtClean="0"/>
              <a:t>w pewnym momencie swego życia przestaje </a:t>
            </a:r>
            <a:br>
              <a:rPr lang="pl-PL" sz="2800" b="1" dirty="0" smtClean="0"/>
            </a:br>
            <a:r>
              <a:rPr lang="pl-PL" sz="2800" b="1" dirty="0" smtClean="0"/>
              <a:t>rosnąć</a:t>
            </a:r>
            <a:r>
              <a:rPr lang="pl-PL" sz="2800" dirty="0" smtClean="0"/>
              <a:t>.</a:t>
            </a:r>
            <a:endParaRPr lang="pl-PL" sz="2800"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59</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019191"/>
            <a:ext cx="9260115" cy="3108543"/>
          </a:xfrm>
          <a:prstGeom prst="rect">
            <a:avLst/>
          </a:prstGeom>
        </p:spPr>
        <p:txBody>
          <a:bodyPr wrap="square">
            <a:spAutoFit/>
          </a:bodyPr>
          <a:lstStyle/>
          <a:p>
            <a:pPr algn="ctr"/>
            <a:r>
              <a:rPr lang="pl-PL" sz="2800" b="1" dirty="0" smtClean="0"/>
              <a:t>Społeczeństwo jako </a:t>
            </a:r>
            <a:r>
              <a:rPr lang="pl-PL" sz="2800" b="1" dirty="0" err="1" smtClean="0"/>
              <a:t>nadproces</a:t>
            </a:r>
            <a:r>
              <a:rPr lang="pl-PL" sz="2800" b="1" dirty="0" smtClean="0"/>
              <a:t> autonomiczny</a:t>
            </a:r>
            <a:r>
              <a:rPr lang="pl-PL" sz="2800" dirty="0" smtClean="0"/>
              <a:t>, </a:t>
            </a:r>
            <a:r>
              <a:rPr lang="pl-PL" sz="2800" dirty="0" smtClean="0"/>
              <a:t>może mieć </a:t>
            </a:r>
            <a:r>
              <a:rPr lang="pl-PL" sz="2800" dirty="0" smtClean="0"/>
              <a:t>tendencję do niepowstrzymywanej rozbudowy. Ponieważ </a:t>
            </a:r>
            <a:r>
              <a:rPr lang="pl-PL" sz="2800" dirty="0" smtClean="0"/>
              <a:t>zaś obiekty</a:t>
            </a:r>
            <a:r>
              <a:rPr lang="pl-PL" sz="2800" b="1" dirty="0" smtClean="0"/>
              <a:t> </a:t>
            </a:r>
            <a:r>
              <a:rPr lang="pl-PL" sz="2800" b="1" dirty="0" smtClean="0"/>
              <a:t>o niepowstrzymywanej rozbudowie nie są optymalne </a:t>
            </a:r>
            <a:r>
              <a:rPr lang="pl-PL" sz="2800" dirty="0" smtClean="0"/>
              <a:t>z punktu widzenia maksymalizacji ich energii swobodnej wewnętrznej, </a:t>
            </a:r>
            <a:r>
              <a:rPr lang="pl-PL" sz="2800" b="1" dirty="0" smtClean="0"/>
              <a:t>łatwiej rozpadają się one w okresach kryzysów</a:t>
            </a:r>
            <a:r>
              <a:rPr lang="pl-PL" sz="2800" dirty="0" smtClean="0"/>
              <a:t> - o czym świadczy historia wielu imperiów (np. ostatnio rozpad imperium radzieckiego).</a:t>
            </a:r>
            <a:endParaRPr lang="pl-PL" sz="2800"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854106"/>
            <a:ext cx="9260115" cy="954107"/>
          </a:xfrm>
          <a:prstGeom prst="rect">
            <a:avLst/>
          </a:prstGeom>
        </p:spPr>
        <p:txBody>
          <a:bodyPr wrap="square">
            <a:spAutoFit/>
          </a:bodyPr>
          <a:lstStyle/>
          <a:p>
            <a:pPr algn="ctr"/>
            <a:r>
              <a:rPr lang="pl-PL" sz="2800" dirty="0" smtClean="0"/>
              <a:t>W </a:t>
            </a:r>
            <a:r>
              <a:rPr lang="pl-PL" sz="2800" dirty="0" smtClean="0"/>
              <a:t>świecie realnym </a:t>
            </a:r>
            <a:r>
              <a:rPr lang="pl-PL" sz="2800" dirty="0" smtClean="0"/>
              <a:t>p</a:t>
            </a:r>
            <a:r>
              <a:rPr lang="pl-PL" sz="2800" dirty="0" smtClean="0"/>
              <a:t>rocesy </a:t>
            </a:r>
            <a:r>
              <a:rPr lang="pl-PL" sz="2800" dirty="0" smtClean="0"/>
              <a:t>sterownicze </a:t>
            </a:r>
            <a:r>
              <a:rPr lang="pl-PL" sz="2800" dirty="0" smtClean="0"/>
              <a:t>łączą się z </a:t>
            </a:r>
            <a:r>
              <a:rPr lang="pl-PL" sz="2800" b="1" dirty="0" smtClean="0"/>
              <a:t>przetwarzaniem energii</a:t>
            </a:r>
            <a:r>
              <a:rPr lang="pl-PL" sz="2800" dirty="0" smtClean="0"/>
              <a:t>.</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6</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60</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571744"/>
            <a:ext cx="9260115" cy="1384995"/>
          </a:xfrm>
          <a:prstGeom prst="rect">
            <a:avLst/>
          </a:prstGeom>
        </p:spPr>
        <p:txBody>
          <a:bodyPr wrap="square">
            <a:spAutoFit/>
          </a:bodyPr>
          <a:lstStyle/>
          <a:p>
            <a:pPr algn="ctr"/>
            <a:r>
              <a:rPr lang="pl-PL" sz="2800" dirty="0" smtClean="0"/>
              <a:t>Własna moc swobodna systemu autonomicznego </a:t>
            </a:r>
            <a:r>
              <a:rPr lang="pl-PL" sz="2800" b="1" i="1" dirty="0" err="1" smtClean="0"/>
              <a:t>P</a:t>
            </a:r>
            <a:r>
              <a:rPr lang="pl-PL" sz="2800" b="1" i="1" baseline="-25000" dirty="0" err="1" smtClean="0"/>
              <a:t>s</a:t>
            </a:r>
            <a:r>
              <a:rPr lang="pl-PL" sz="2800" dirty="0" smtClean="0"/>
              <a:t> jest częścią jego mocy wewnętrznej - a w związku z tym nazywać ją możemy </a:t>
            </a:r>
            <a:r>
              <a:rPr lang="pl-PL" sz="2800" b="1" dirty="0" smtClean="0"/>
              <a:t>mocą swobodną wewnętrzną</a:t>
            </a:r>
            <a:endParaRPr lang="pl-PL" sz="2800"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61</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428868"/>
            <a:ext cx="9260115" cy="1815882"/>
          </a:xfrm>
          <a:prstGeom prst="rect">
            <a:avLst/>
          </a:prstGeom>
        </p:spPr>
        <p:txBody>
          <a:bodyPr wrap="square">
            <a:spAutoFit/>
          </a:bodyPr>
          <a:lstStyle/>
          <a:p>
            <a:pPr algn="ctr"/>
            <a:r>
              <a:rPr lang="pl-PL" sz="2800" smtClean="0"/>
              <a:t>Dzięki posiadaniu mocy swobodnej wewnętrznej, system </a:t>
            </a:r>
            <a:br>
              <a:rPr lang="pl-PL" sz="2800" smtClean="0"/>
            </a:br>
            <a:r>
              <a:rPr lang="pl-PL" sz="2800" smtClean="0"/>
              <a:t>autonomiczny może również sterować pewną mocą w swym otoczeniu - jest to jego </a:t>
            </a:r>
            <a:r>
              <a:rPr lang="pl-PL" sz="2800" b="1" smtClean="0"/>
              <a:t>moc swobodna zewnętrzna</a:t>
            </a:r>
            <a:r>
              <a:rPr lang="pl-PL" sz="2800" smtClean="0"/>
              <a:t>, którą oznaczamy</a:t>
            </a:r>
            <a:r>
              <a:rPr lang="pl-PL" sz="2800" b="1" i="1" baseline="-25000" smtClean="0"/>
              <a:t>z</a:t>
            </a:r>
            <a:r>
              <a:rPr lang="pl-PL" sz="2800" b="1" i="1" smtClean="0"/>
              <a:t>P</a:t>
            </a:r>
            <a:r>
              <a:rPr lang="pl-PL" sz="2800" b="1" i="1" baseline="-25000" smtClean="0"/>
              <a:t>s</a:t>
            </a:r>
            <a:endParaRPr lang="pl-PL" sz="2800"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62</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214554"/>
            <a:ext cx="9260115" cy="2246769"/>
          </a:xfrm>
          <a:prstGeom prst="rect">
            <a:avLst/>
          </a:prstGeom>
        </p:spPr>
        <p:txBody>
          <a:bodyPr wrap="square">
            <a:spAutoFit/>
          </a:bodyPr>
          <a:lstStyle/>
          <a:p>
            <a:pPr algn="ctr"/>
            <a:r>
              <a:rPr lang="pl-PL" sz="2800" dirty="0" smtClean="0"/>
              <a:t>Jeżeli moc swobodna wewnętrzna systemu autonomicznego jest dostatecznie duża, mniej istotne jest dlań posiadanie dużej mocy zewnętrznej i odwrotnie, gdy moc swobodna wewnętrzna systemu jest dlań zbyt mała, musi on dążyć do posiadania odpowiednio dużej mocy zewnętrznej.</a:t>
            </a:r>
            <a:endParaRPr lang="pl-PL" sz="2800" dirty="0"/>
          </a:p>
        </p:txBody>
      </p:sp>
      <p:graphicFrame>
        <p:nvGraphicFramePr>
          <p:cNvPr id="324610" name="Object 2"/>
          <p:cNvGraphicFramePr>
            <a:graphicFrameLocks noChangeAspect="1"/>
          </p:cNvGraphicFramePr>
          <p:nvPr/>
        </p:nvGraphicFramePr>
        <p:xfrm>
          <a:off x="4524364" y="4714884"/>
          <a:ext cx="3146428" cy="2427919"/>
        </p:xfrm>
        <a:graphic>
          <a:graphicData uri="http://schemas.openxmlformats.org/presentationml/2006/ole">
            <p:oleObj spid="_x0000_s324610" r:id="rId4" imgW="6629400" imgH="5127625" progId="">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63</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019191"/>
            <a:ext cx="9260115" cy="3108543"/>
          </a:xfrm>
          <a:prstGeom prst="rect">
            <a:avLst/>
          </a:prstGeom>
        </p:spPr>
        <p:txBody>
          <a:bodyPr wrap="square">
            <a:spAutoFit/>
          </a:bodyPr>
          <a:lstStyle/>
          <a:p>
            <a:pPr algn="ctr"/>
            <a:r>
              <a:rPr lang="pl-PL" sz="2800" dirty="0" smtClean="0"/>
              <a:t>Gdy moc swobodna zewnętrzna jest znacznie większa niż wewnętrzna, wówczas utrata tej pierwszej może doprowadzić do końca egzystencji systemu autonomicznego. Tym właśnie wytłumaczyć można niektóre przypadki samobójstw ludzi psychicznie zdrowych, którzy nie mogą przeżyć utraty swej mocy zewnętrznej - np. w wypadku bankructwa, lub klęski wojennej.</a:t>
            </a:r>
            <a:endParaRPr lang="pl-PL" sz="2800"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64</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019191"/>
            <a:ext cx="9260115" cy="2677656"/>
          </a:xfrm>
          <a:prstGeom prst="rect">
            <a:avLst/>
          </a:prstGeom>
        </p:spPr>
        <p:txBody>
          <a:bodyPr wrap="square">
            <a:spAutoFit/>
          </a:bodyPr>
          <a:lstStyle/>
          <a:p>
            <a:pPr algn="ctr"/>
            <a:r>
              <a:rPr lang="pl-PL" sz="2800" dirty="0" smtClean="0"/>
              <a:t>Jeżeli rozpatrywać będziemy proces autonomiczny, wówczas optymalnie dla jego autonomii będzie, gdy suma jego mocy swobodnej wewnętrznej i zewnętrznej, skumulowana w okresie całej jego egzystencji - czyli suma skumulowanej przezeń energii wewnętrznej </a:t>
            </a:r>
            <a:r>
              <a:rPr lang="pl-PL" sz="2800" b="1" i="1" dirty="0" smtClean="0"/>
              <a:t>E</a:t>
            </a:r>
            <a:r>
              <a:rPr lang="pl-PL" sz="2800" b="1" i="1" baseline="-25000" dirty="0" smtClean="0"/>
              <a:t>s</a:t>
            </a:r>
            <a:r>
              <a:rPr lang="pl-PL" sz="2800" dirty="0" smtClean="0"/>
              <a:t>[</a:t>
            </a:r>
            <a:r>
              <a:rPr lang="pl-PL" sz="2800" i="1" dirty="0" err="1" smtClean="0"/>
              <a:t>t</a:t>
            </a:r>
            <a:r>
              <a:rPr lang="pl-PL" sz="2800" i="1" baseline="-25000" dirty="0" err="1" smtClean="0"/>
              <a:t>o</a:t>
            </a:r>
            <a:r>
              <a:rPr lang="pl-PL" sz="2800" dirty="0" err="1" smtClean="0"/>
              <a:t>,</a:t>
            </a:r>
            <a:r>
              <a:rPr lang="pl-PL" sz="2800" i="1" dirty="0" err="1" smtClean="0"/>
              <a:t>t</a:t>
            </a:r>
            <a:r>
              <a:rPr lang="pl-PL" sz="2800" i="1" baseline="-25000" dirty="0" err="1" smtClean="0"/>
              <a:t>z</a:t>
            </a:r>
            <a:r>
              <a:rPr lang="pl-PL" sz="2800" dirty="0" smtClean="0"/>
              <a:t>] i zewnętrznej </a:t>
            </a:r>
            <a:r>
              <a:rPr lang="pl-PL" sz="2800" b="1" i="1" baseline="-25000" dirty="0" err="1" smtClean="0"/>
              <a:t>z</a:t>
            </a:r>
            <a:r>
              <a:rPr lang="pl-PL" sz="2800" b="1" i="1" dirty="0" err="1" smtClean="0"/>
              <a:t>E</a:t>
            </a:r>
            <a:r>
              <a:rPr lang="pl-PL" sz="2800" b="1" i="1" baseline="-25000" dirty="0" err="1" smtClean="0"/>
              <a:t>s</a:t>
            </a:r>
            <a:r>
              <a:rPr lang="pl-PL" sz="2800" dirty="0" smtClean="0"/>
              <a:t>[</a:t>
            </a:r>
            <a:r>
              <a:rPr lang="pl-PL" sz="2800" i="1" dirty="0" err="1" smtClean="0"/>
              <a:t>t</a:t>
            </a:r>
            <a:r>
              <a:rPr lang="pl-PL" sz="2800" i="1" baseline="-25000" dirty="0" err="1" smtClean="0"/>
              <a:t>o</a:t>
            </a:r>
            <a:r>
              <a:rPr lang="pl-PL" sz="2800" dirty="0" err="1" smtClean="0"/>
              <a:t>,</a:t>
            </a:r>
            <a:r>
              <a:rPr lang="pl-PL" sz="2800" i="1" dirty="0" err="1" smtClean="0"/>
              <a:t>t</a:t>
            </a:r>
            <a:r>
              <a:rPr lang="pl-PL" sz="2800" i="1" baseline="-25000" dirty="0" err="1" smtClean="0"/>
              <a:t>z</a:t>
            </a:r>
            <a:r>
              <a:rPr lang="pl-PL" sz="2800" dirty="0" smtClean="0"/>
              <a:t>] - będzie maksymalna.</a:t>
            </a:r>
            <a:endParaRPr lang="pl-PL" sz="2800" dirty="0"/>
          </a:p>
        </p:txBody>
      </p:sp>
      <p:sp>
        <p:nvSpPr>
          <p:cNvPr id="259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259073" name="Object 1"/>
          <p:cNvGraphicFramePr>
            <a:graphicFrameLocks noChangeAspect="1"/>
          </p:cNvGraphicFramePr>
          <p:nvPr/>
        </p:nvGraphicFramePr>
        <p:xfrm>
          <a:off x="2427124" y="5229225"/>
          <a:ext cx="7194878" cy="1214422"/>
        </p:xfrm>
        <a:graphic>
          <a:graphicData uri="http://schemas.openxmlformats.org/presentationml/2006/ole">
            <p:oleObj spid="_x0000_s259073" name="Równanie" r:id="rId4" imgW="2984500" imgH="495300"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65</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428868"/>
            <a:ext cx="9260115" cy="1384995"/>
          </a:xfrm>
          <a:prstGeom prst="rect">
            <a:avLst/>
          </a:prstGeom>
        </p:spPr>
        <p:txBody>
          <a:bodyPr wrap="square">
            <a:spAutoFit/>
          </a:bodyPr>
          <a:lstStyle/>
          <a:p>
            <a:pPr algn="ctr"/>
            <a:r>
              <a:rPr lang="pl-PL" sz="2800" dirty="0" smtClean="0"/>
              <a:t>Maksymalizacja energii swobodnej wewnętrznej procesu </a:t>
            </a:r>
            <a:br>
              <a:rPr lang="pl-PL" sz="2800" dirty="0" smtClean="0"/>
            </a:br>
            <a:r>
              <a:rPr lang="pl-PL" sz="2800" dirty="0" smtClean="0"/>
              <a:t>autonomicznego dokonuje się w drodze rozbudowy powstrzymywanej.</a:t>
            </a:r>
            <a:endParaRPr lang="pl-PL" sz="2800" dirty="0"/>
          </a:p>
        </p:txBody>
      </p:sp>
      <p:sp>
        <p:nvSpPr>
          <p:cNvPr id="259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259073" name="Object 1"/>
          <p:cNvGraphicFramePr>
            <a:graphicFrameLocks noChangeAspect="1"/>
          </p:cNvGraphicFramePr>
          <p:nvPr/>
        </p:nvGraphicFramePr>
        <p:xfrm>
          <a:off x="2427124" y="5229225"/>
          <a:ext cx="7194878" cy="1214422"/>
        </p:xfrm>
        <a:graphic>
          <a:graphicData uri="http://schemas.openxmlformats.org/presentationml/2006/ole">
            <p:oleObj spid="_x0000_s275458" name="Równanie" r:id="rId4" imgW="2984500" imgH="495300" progId="Equation.3">
              <p:embed/>
            </p:oleObj>
          </a:graphicData>
        </a:graphic>
      </p:graphicFrame>
      <p:sp>
        <p:nvSpPr>
          <p:cNvPr id="8" name="Elipsa 7"/>
          <p:cNvSpPr/>
          <p:nvPr/>
        </p:nvSpPr>
        <p:spPr>
          <a:xfrm>
            <a:off x="7310446" y="5229225"/>
            <a:ext cx="1000132" cy="1127125"/>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66</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019191"/>
            <a:ext cx="9260115" cy="3970318"/>
          </a:xfrm>
          <a:prstGeom prst="rect">
            <a:avLst/>
          </a:prstGeom>
        </p:spPr>
        <p:txBody>
          <a:bodyPr wrap="square">
            <a:spAutoFit/>
          </a:bodyPr>
          <a:lstStyle/>
          <a:p>
            <a:pPr algn="ctr"/>
            <a:r>
              <a:rPr lang="pl-PL" sz="2800" b="1" dirty="0" smtClean="0"/>
              <a:t>Maksymalizacja jego energii swobodnej zewnętrznej </a:t>
            </a:r>
            <a:r>
              <a:rPr lang="pl-PL" sz="2800" dirty="0" smtClean="0"/>
              <a:t>dokonuje się w dwojaki sposób:</a:t>
            </a:r>
            <a:br>
              <a:rPr lang="pl-PL" sz="2800" dirty="0" smtClean="0"/>
            </a:br>
            <a:r>
              <a:rPr lang="pl-PL" sz="2800" dirty="0" smtClean="0"/>
              <a:t>1</a:t>
            </a:r>
            <a:r>
              <a:rPr lang="pl-PL" sz="2800" dirty="0" smtClean="0"/>
              <a:t>) przez przekazanie własnego programu innym systemom (procesom) – </a:t>
            </a:r>
            <a:r>
              <a:rPr lang="pl-PL" sz="2800" b="1" dirty="0" smtClean="0"/>
              <a:t>sterowanie pośrednie</a:t>
            </a:r>
            <a:r>
              <a:rPr lang="pl-PL" sz="2800" dirty="0" smtClean="0"/>
              <a:t/>
            </a:r>
            <a:br>
              <a:rPr lang="pl-PL" sz="2800" dirty="0" smtClean="0"/>
            </a:br>
            <a:r>
              <a:rPr lang="pl-PL" sz="2800" dirty="0" smtClean="0"/>
              <a:t>2) przez narzucanie innym systemom swego sterowania – </a:t>
            </a:r>
            <a:r>
              <a:rPr lang="pl-PL" sz="2800" b="1" dirty="0" smtClean="0"/>
              <a:t>sterowanie bezpośrednie</a:t>
            </a:r>
            <a:r>
              <a:rPr lang="pl-PL" sz="2800" dirty="0" smtClean="0"/>
              <a:t/>
            </a:r>
            <a:br>
              <a:rPr lang="pl-PL" sz="2800" dirty="0" smtClean="0"/>
            </a:br>
            <a:r>
              <a:rPr lang="pl-PL" sz="2800" dirty="0" smtClean="0"/>
              <a:t/>
            </a:r>
            <a:br>
              <a:rPr lang="pl-PL" sz="2800" dirty="0" smtClean="0"/>
            </a:br>
            <a:r>
              <a:rPr lang="pl-PL" sz="2800" dirty="0" smtClean="0"/>
              <a:t/>
            </a:r>
            <a:br>
              <a:rPr lang="pl-PL" sz="2800" dirty="0" smtClean="0"/>
            </a:br>
            <a:endParaRPr lang="pl-PL" sz="2800" dirty="0"/>
          </a:p>
        </p:txBody>
      </p:sp>
      <p:sp>
        <p:nvSpPr>
          <p:cNvPr id="259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7" name="Object 1"/>
          <p:cNvGraphicFramePr>
            <a:graphicFrameLocks noChangeAspect="1"/>
          </p:cNvGraphicFramePr>
          <p:nvPr/>
        </p:nvGraphicFramePr>
        <p:xfrm>
          <a:off x="2427124" y="5229225"/>
          <a:ext cx="7194878" cy="1214422"/>
        </p:xfrm>
        <a:graphic>
          <a:graphicData uri="http://schemas.openxmlformats.org/presentationml/2006/ole">
            <p:oleObj spid="_x0000_s321537" name="Równanie" r:id="rId4" imgW="2984500" imgH="495300" progId="Equation.3">
              <p:embed/>
            </p:oleObj>
          </a:graphicData>
        </a:graphic>
      </p:graphicFrame>
      <p:sp>
        <p:nvSpPr>
          <p:cNvPr id="8" name="Elipsa 7"/>
          <p:cNvSpPr/>
          <p:nvPr/>
        </p:nvSpPr>
        <p:spPr>
          <a:xfrm>
            <a:off x="8310578" y="5229225"/>
            <a:ext cx="1000132" cy="1127125"/>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67</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019191"/>
            <a:ext cx="9260115" cy="2677656"/>
          </a:xfrm>
          <a:prstGeom prst="rect">
            <a:avLst/>
          </a:prstGeom>
        </p:spPr>
        <p:txBody>
          <a:bodyPr wrap="square">
            <a:spAutoFit/>
          </a:bodyPr>
          <a:lstStyle/>
          <a:p>
            <a:pPr algn="ctr"/>
            <a:r>
              <a:rPr lang="pl-PL" sz="2800" b="1" dirty="0" smtClean="0"/>
              <a:t>Człowiek (lub inny proces autonomiczny) </a:t>
            </a:r>
            <a:r>
              <a:rPr lang="pl-PL" sz="2800" dirty="0" smtClean="0"/>
              <a:t>dzięki posiadaniu władzy może nakazać, lub dzięki posiadaniu pieniędzy opłacić, wykonanie pracy </a:t>
            </a:r>
            <a:r>
              <a:rPr lang="pl-PL" sz="2800" b="1" dirty="0" smtClean="0"/>
              <a:t>(przetworzenie mocy roboczej) za siebie przez innych ludzi. </a:t>
            </a:r>
            <a:r>
              <a:rPr lang="pl-PL" sz="2800" dirty="0" smtClean="0"/>
              <a:t>W tym wypadku rozkazy lub pieniądze stanowią informacje, które są kluczem do mocy swobodnej w otoczeniu.</a:t>
            </a:r>
            <a:endParaRPr lang="pl-PL" sz="2800" dirty="0"/>
          </a:p>
        </p:txBody>
      </p:sp>
      <p:sp>
        <p:nvSpPr>
          <p:cNvPr id="259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68</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019191"/>
            <a:ext cx="9260115" cy="1384995"/>
          </a:xfrm>
          <a:prstGeom prst="rect">
            <a:avLst/>
          </a:prstGeom>
        </p:spPr>
        <p:txBody>
          <a:bodyPr wrap="square">
            <a:spAutoFit/>
          </a:bodyPr>
          <a:lstStyle/>
          <a:p>
            <a:pPr algn="ctr"/>
            <a:r>
              <a:rPr lang="pl-PL" sz="2800" dirty="0" smtClean="0"/>
              <a:t>Marian Mazur wprowadził pojęcie </a:t>
            </a:r>
            <a:r>
              <a:rPr lang="pl-PL" sz="2800" b="1" dirty="0" smtClean="0"/>
              <a:t>współczynnika swobody „</a:t>
            </a:r>
            <a:r>
              <a:rPr lang="pl-PL" sz="2800" b="1" i="1" dirty="0" smtClean="0"/>
              <a:t>s”</a:t>
            </a:r>
            <a:r>
              <a:rPr lang="pl-PL" sz="2800" dirty="0" smtClean="0"/>
              <a:t> wyrażającego się stosunkiem mocy swobodnej do mocy dyspozycyjnej:</a:t>
            </a:r>
            <a:endParaRPr lang="pl-PL" sz="2800" dirty="0"/>
          </a:p>
        </p:txBody>
      </p:sp>
      <p:sp>
        <p:nvSpPr>
          <p:cNvPr id="259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8057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280577" name="Object 1"/>
          <p:cNvGraphicFramePr>
            <a:graphicFrameLocks noChangeAspect="1"/>
          </p:cNvGraphicFramePr>
          <p:nvPr/>
        </p:nvGraphicFramePr>
        <p:xfrm>
          <a:off x="4434205" y="4357694"/>
          <a:ext cx="3180715" cy="1309706"/>
        </p:xfrm>
        <a:graphic>
          <a:graphicData uri="http://schemas.openxmlformats.org/presentationml/2006/ole">
            <p:oleObj spid="_x0000_s280577" name="Równanie" r:id="rId4" imgW="1155700" imgH="469900" progId="Equation.3">
              <p:embed/>
            </p:oleObj>
          </a:graphicData>
        </a:graphic>
      </p:graphicFrame>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69</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019191"/>
            <a:ext cx="9260115" cy="3539430"/>
          </a:xfrm>
          <a:prstGeom prst="rect">
            <a:avLst/>
          </a:prstGeom>
        </p:spPr>
        <p:txBody>
          <a:bodyPr wrap="square">
            <a:spAutoFit/>
          </a:bodyPr>
          <a:lstStyle/>
          <a:p>
            <a:pPr algn="ctr"/>
            <a:r>
              <a:rPr lang="pl-PL" sz="2800" dirty="0" smtClean="0"/>
              <a:t>Współczynnik swobody może przyjmować wartości w granicach od 0 do 1.</a:t>
            </a:r>
            <a:br>
              <a:rPr lang="pl-PL" sz="2800" dirty="0" smtClean="0"/>
            </a:br>
            <a:r>
              <a:rPr lang="pl-PL" sz="2800" dirty="0" smtClean="0"/>
              <a:t/>
            </a:r>
            <a:br>
              <a:rPr lang="pl-PL" sz="2800" dirty="0" smtClean="0"/>
            </a:br>
            <a:r>
              <a:rPr lang="pl-PL" sz="2800" dirty="0" smtClean="0"/>
              <a:t>Dolna granica współczynnika swobody </a:t>
            </a:r>
            <a:r>
              <a:rPr lang="pl-PL" sz="2800" b="1" i="1" dirty="0" smtClean="0"/>
              <a:t>s</a:t>
            </a:r>
            <a:r>
              <a:rPr lang="pl-PL" sz="2800" b="1" dirty="0" smtClean="0"/>
              <a:t> = </a:t>
            </a:r>
            <a:r>
              <a:rPr lang="pl-PL" sz="2800" dirty="0" smtClean="0"/>
              <a:t>0, tj. brak swobody, występuje przy braku mocy swobodnej </a:t>
            </a:r>
            <a:r>
              <a:rPr lang="pl-PL" sz="2800" b="1" i="1" dirty="0" err="1" smtClean="0"/>
              <a:t>P</a:t>
            </a:r>
            <a:r>
              <a:rPr lang="pl-PL" sz="2800" b="1" i="1" baseline="-25000" dirty="0" err="1" smtClean="0"/>
              <a:t>s</a:t>
            </a:r>
            <a:r>
              <a:rPr lang="pl-PL" sz="2800" b="1" dirty="0" smtClean="0"/>
              <a:t> = </a:t>
            </a:r>
            <a:r>
              <a:rPr lang="pl-PL" sz="2800" dirty="0" smtClean="0"/>
              <a:t>0</a:t>
            </a:r>
            <a:br>
              <a:rPr lang="pl-PL" sz="2800" dirty="0" smtClean="0"/>
            </a:br>
            <a:r>
              <a:rPr lang="pl-PL" sz="2800" dirty="0" smtClean="0"/>
              <a:t/>
            </a:r>
            <a:br>
              <a:rPr lang="pl-PL" sz="2800" dirty="0" smtClean="0"/>
            </a:br>
            <a:r>
              <a:rPr lang="pl-PL" sz="2800" dirty="0" smtClean="0"/>
              <a:t>Górna granica współczynnika swobody </a:t>
            </a:r>
            <a:r>
              <a:rPr lang="pl-PL" sz="2800" b="1" i="1" dirty="0" smtClean="0"/>
              <a:t>s</a:t>
            </a:r>
            <a:r>
              <a:rPr lang="pl-PL" sz="2800" dirty="0" smtClean="0"/>
              <a:t> = 1, tj. swoboda zupełna, występuje przy zbędności mocy roboczej </a:t>
            </a:r>
            <a:r>
              <a:rPr lang="pl-PL" sz="2800" b="1" i="1" dirty="0" err="1" smtClean="0"/>
              <a:t>P</a:t>
            </a:r>
            <a:r>
              <a:rPr lang="pl-PL" sz="2800" b="1" i="1" baseline="-25000" dirty="0" err="1" smtClean="0"/>
              <a:t>r</a:t>
            </a:r>
            <a:r>
              <a:rPr lang="pl-PL" sz="2800" dirty="0" smtClean="0"/>
              <a:t> = 0</a:t>
            </a:r>
            <a:endParaRPr lang="pl-PL" sz="2800" dirty="0"/>
          </a:p>
        </p:txBody>
      </p:sp>
      <p:sp>
        <p:nvSpPr>
          <p:cNvPr id="259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377053"/>
            <a:ext cx="9260115" cy="1384995"/>
          </a:xfrm>
          <a:prstGeom prst="rect">
            <a:avLst/>
          </a:prstGeom>
        </p:spPr>
        <p:txBody>
          <a:bodyPr wrap="square">
            <a:spAutoFit/>
          </a:bodyPr>
          <a:lstStyle/>
          <a:p>
            <a:pPr algn="ctr"/>
            <a:r>
              <a:rPr lang="pl-PL" sz="2800" b="1" dirty="0" smtClean="0"/>
              <a:t>Energia sterownicza</a:t>
            </a:r>
            <a:r>
              <a:rPr lang="pl-PL" sz="2800" dirty="0" smtClean="0"/>
              <a:t>, która stanowi fizyczną podstawę procesów przetwarzania informacji i jest przetwarzana w torze informacyjnym systemu autonomicznego</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7</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70</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019191"/>
            <a:ext cx="9260115" cy="1815882"/>
          </a:xfrm>
          <a:prstGeom prst="rect">
            <a:avLst/>
          </a:prstGeom>
        </p:spPr>
        <p:txBody>
          <a:bodyPr wrap="square">
            <a:spAutoFit/>
          </a:bodyPr>
          <a:lstStyle/>
          <a:p>
            <a:pPr algn="ctr"/>
            <a:r>
              <a:rPr lang="pl-PL" sz="2800" dirty="0" smtClean="0"/>
              <a:t>Wyrobnik zarabiający tylko na utrzymanie, tj. tylko tyle, żeby mógł wyżyć i mieć siły do pracy, bez możności dokonania zmiany warunków swojej egzystencji. Jest to sytuacja niewolnicza.</a:t>
            </a:r>
          </a:p>
        </p:txBody>
      </p:sp>
      <p:sp>
        <p:nvSpPr>
          <p:cNvPr id="259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7" name="Prostokąt 6"/>
          <p:cNvSpPr/>
          <p:nvPr/>
        </p:nvSpPr>
        <p:spPr>
          <a:xfrm>
            <a:off x="4952993" y="4214818"/>
            <a:ext cx="2143139" cy="1323439"/>
          </a:xfrm>
          <a:prstGeom prst="rect">
            <a:avLst/>
          </a:prstGeom>
        </p:spPr>
        <p:txBody>
          <a:bodyPr wrap="square">
            <a:spAutoFit/>
          </a:bodyPr>
          <a:lstStyle/>
          <a:p>
            <a:pPr algn="ctr"/>
            <a:r>
              <a:rPr lang="pl-PL" sz="4000" b="1" i="1" dirty="0" smtClean="0"/>
              <a:t>s</a:t>
            </a:r>
            <a:r>
              <a:rPr lang="pl-PL" sz="4000" b="1" dirty="0" smtClean="0"/>
              <a:t> = </a:t>
            </a:r>
            <a:r>
              <a:rPr lang="pl-PL" sz="4000" dirty="0" smtClean="0"/>
              <a:t>0</a:t>
            </a:r>
            <a:r>
              <a:rPr lang="pl-PL" sz="4000" b="1" i="1" dirty="0" smtClean="0"/>
              <a:t/>
            </a:r>
            <a:br>
              <a:rPr lang="pl-PL" sz="4000" b="1" i="1" dirty="0" smtClean="0"/>
            </a:br>
            <a:r>
              <a:rPr lang="pl-PL" sz="4000" b="1" i="1" dirty="0" err="1" smtClean="0"/>
              <a:t>P</a:t>
            </a:r>
            <a:r>
              <a:rPr lang="pl-PL" sz="4000" b="1" i="1" baseline="-25000" dirty="0" err="1" smtClean="0"/>
              <a:t>s</a:t>
            </a:r>
            <a:r>
              <a:rPr lang="pl-PL" sz="4000" b="1" dirty="0" smtClean="0"/>
              <a:t> = </a:t>
            </a:r>
            <a:r>
              <a:rPr lang="pl-PL" sz="4000" dirty="0" smtClean="0"/>
              <a:t>0</a:t>
            </a:r>
            <a:endParaRPr lang="pl-PL" sz="4000"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71</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496244"/>
            <a:ext cx="9260115" cy="954107"/>
          </a:xfrm>
          <a:prstGeom prst="rect">
            <a:avLst/>
          </a:prstGeom>
        </p:spPr>
        <p:txBody>
          <a:bodyPr wrap="square">
            <a:spAutoFit/>
          </a:bodyPr>
          <a:lstStyle/>
          <a:p>
            <a:pPr algn="ctr"/>
            <a:r>
              <a:rPr lang="pl-PL" sz="2800" dirty="0" smtClean="0"/>
              <a:t>Posiadacz procentującego kapitału, umożliwiającego mu zaspokojenie wszelkich potrzeb bez wykonywania pracy.</a:t>
            </a:r>
          </a:p>
        </p:txBody>
      </p:sp>
      <p:sp>
        <p:nvSpPr>
          <p:cNvPr id="259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7" name="Prostokąt 6"/>
          <p:cNvSpPr/>
          <p:nvPr/>
        </p:nvSpPr>
        <p:spPr>
          <a:xfrm>
            <a:off x="4952993" y="4214818"/>
            <a:ext cx="2143139" cy="1323439"/>
          </a:xfrm>
          <a:prstGeom prst="rect">
            <a:avLst/>
          </a:prstGeom>
        </p:spPr>
        <p:txBody>
          <a:bodyPr wrap="square">
            <a:spAutoFit/>
          </a:bodyPr>
          <a:lstStyle/>
          <a:p>
            <a:pPr algn="ctr"/>
            <a:r>
              <a:rPr lang="pl-PL" sz="4000" b="1" i="1" dirty="0" smtClean="0"/>
              <a:t>s</a:t>
            </a:r>
            <a:r>
              <a:rPr lang="pl-PL" sz="4000" b="1" dirty="0" smtClean="0"/>
              <a:t> = </a:t>
            </a:r>
            <a:r>
              <a:rPr lang="pl-PL" sz="4000" dirty="0" smtClean="0"/>
              <a:t>1</a:t>
            </a:r>
            <a:r>
              <a:rPr lang="pl-PL" sz="4000" b="1" i="1" dirty="0" smtClean="0"/>
              <a:t/>
            </a:r>
            <a:br>
              <a:rPr lang="pl-PL" sz="4000" b="1" i="1" dirty="0" smtClean="0"/>
            </a:br>
            <a:r>
              <a:rPr lang="pl-PL" sz="4000" b="1" i="1" dirty="0" err="1" smtClean="0"/>
              <a:t>P</a:t>
            </a:r>
            <a:r>
              <a:rPr lang="pl-PL" sz="4000" b="1" i="1" baseline="-25000" dirty="0" err="1" smtClean="0"/>
              <a:t>s</a:t>
            </a:r>
            <a:r>
              <a:rPr lang="pl-PL" sz="4000" b="1" dirty="0" smtClean="0"/>
              <a:t> = </a:t>
            </a:r>
            <a:r>
              <a:rPr lang="pl-PL" sz="4000" b="1" i="1" dirty="0" err="1" smtClean="0"/>
              <a:t>P</a:t>
            </a:r>
            <a:r>
              <a:rPr lang="pl-PL" sz="4000" b="1" i="1" baseline="-25000" dirty="0" err="1" smtClean="0"/>
              <a:t>d</a:t>
            </a:r>
            <a:endParaRPr lang="pl-PL" sz="4000"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72</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019191"/>
            <a:ext cx="9260115" cy="2246769"/>
          </a:xfrm>
          <a:prstGeom prst="rect">
            <a:avLst/>
          </a:prstGeom>
        </p:spPr>
        <p:txBody>
          <a:bodyPr wrap="square">
            <a:spAutoFit/>
          </a:bodyPr>
          <a:lstStyle/>
          <a:p>
            <a:pPr algn="ctr"/>
            <a:r>
              <a:rPr lang="pl-PL" sz="2800" b="1" dirty="0" smtClean="0"/>
              <a:t>W stosunkach międzynarodowych </a:t>
            </a:r>
            <a:r>
              <a:rPr lang="pl-PL" sz="2800" dirty="0" smtClean="0"/>
              <a:t>mamy do czynienia z analogicznymi zjawiskami. Jedne narody [lub systemy sterowania społecznego] starają się zabierać moc swobodną innym lub sterować nią w swoim interesie. Na tym właśnie polega energetyczna istota imperializmu.</a:t>
            </a:r>
          </a:p>
        </p:txBody>
      </p:sp>
      <p:sp>
        <p:nvSpPr>
          <p:cNvPr id="259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73</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019191"/>
            <a:ext cx="9260115" cy="2246769"/>
          </a:xfrm>
          <a:prstGeom prst="rect">
            <a:avLst/>
          </a:prstGeom>
        </p:spPr>
        <p:txBody>
          <a:bodyPr wrap="square">
            <a:spAutoFit/>
          </a:bodyPr>
          <a:lstStyle/>
          <a:p>
            <a:pPr algn="ctr"/>
            <a:r>
              <a:rPr lang="pl-PL" sz="2800" dirty="0" smtClean="0"/>
              <a:t>Paradoksem jest, że ani przy braku swobody </a:t>
            </a:r>
            <a:r>
              <a:rPr lang="pl-PL" sz="2800" b="1" i="1" dirty="0" smtClean="0"/>
              <a:t>s</a:t>
            </a:r>
            <a:r>
              <a:rPr lang="pl-PL" sz="2800" dirty="0" smtClean="0"/>
              <a:t> = 0 ani przy swobodzie zupełnej </a:t>
            </a:r>
            <a:r>
              <a:rPr lang="pl-PL" sz="2800" b="1" i="1" dirty="0" smtClean="0"/>
              <a:t>s</a:t>
            </a:r>
            <a:r>
              <a:rPr lang="pl-PL" sz="2800" dirty="0" smtClean="0"/>
              <a:t> = 1 nie można zmienić warunków swojej egzystencji. Przy braku swobody nie ma czym </a:t>
            </a:r>
            <a:r>
              <a:rPr lang="pl-PL" sz="2800" b="1" i="1" dirty="0" err="1" smtClean="0"/>
              <a:t>P</a:t>
            </a:r>
            <a:r>
              <a:rPr lang="pl-PL" sz="2800" b="1" i="1" baseline="-25000" dirty="0" err="1" smtClean="0"/>
              <a:t>s</a:t>
            </a:r>
            <a:r>
              <a:rPr lang="pl-PL" sz="2800" dirty="0" smtClean="0"/>
              <a:t> = 0, a przy swobodzie zupełnej nie ma czego </a:t>
            </a:r>
            <a:r>
              <a:rPr lang="pl-PL" sz="2800" b="1" i="1" dirty="0" err="1" smtClean="0"/>
              <a:t>P</a:t>
            </a:r>
            <a:r>
              <a:rPr lang="pl-PL" sz="2800" b="1" i="1" baseline="-25000" dirty="0" err="1" smtClean="0"/>
              <a:t>r</a:t>
            </a:r>
            <a:r>
              <a:rPr lang="pl-PL" sz="2800" dirty="0" smtClean="0"/>
              <a:t> = 0. Tak więc ulega stagnacji zarówno niewolnik, jak i jego pan.</a:t>
            </a:r>
          </a:p>
        </p:txBody>
      </p:sp>
      <p:sp>
        <p:nvSpPr>
          <p:cNvPr id="259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6A5CEE1A-08B2-421E-AC0C-69333F05AFAC}" type="slidenum">
              <a:rPr lang="pl-PL" smtClean="0"/>
              <a:pPr/>
              <a:t>74</a:t>
            </a:fld>
            <a:endParaRPr lang="pl-PL"/>
          </a:p>
        </p:txBody>
      </p:sp>
      <p:sp>
        <p:nvSpPr>
          <p:cNvPr id="5"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3449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12" name="Prostokąt 11">
            <a:extLst>
              <a:ext uri="{FF2B5EF4-FFF2-40B4-BE49-F238E27FC236}">
                <a16:creationId xmlns:a16="http://schemas.microsoft.com/office/drawing/2014/main" xmlns="" id="{53951D96-688B-4094-B690-D0E514DF69FB}"/>
              </a:ext>
            </a:extLst>
          </p:cNvPr>
          <p:cNvSpPr/>
          <p:nvPr/>
        </p:nvSpPr>
        <p:spPr>
          <a:xfrm>
            <a:off x="1394505" y="2711688"/>
            <a:ext cx="9260115" cy="1384995"/>
          </a:xfrm>
          <a:prstGeom prst="rect">
            <a:avLst/>
          </a:prstGeom>
        </p:spPr>
        <p:txBody>
          <a:bodyPr wrap="square">
            <a:spAutoFit/>
          </a:bodyPr>
          <a:lstStyle/>
          <a:p>
            <a:pPr algn="ctr"/>
            <a:r>
              <a:rPr lang="pl-PL" sz="2800" b="1" dirty="0" smtClean="0"/>
              <a:t>Optimum występuje pośrodku, gdzie jest o co walczyć </a:t>
            </a:r>
            <a:br>
              <a:rPr lang="pl-PL" sz="2800" b="1" dirty="0" smtClean="0"/>
            </a:br>
            <a:r>
              <a:rPr lang="pl-PL" sz="2800" b="1" dirty="0" smtClean="0"/>
              <a:t>(o zmniejszenie mocy roboczej) i czym (mocą swobodną). Nikt wtedy nie jest niewolnikiem ani panem.</a:t>
            </a:r>
          </a:p>
        </p:txBody>
      </p:sp>
      <p:sp>
        <p:nvSpPr>
          <p:cNvPr id="259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7" name="Prostokąt 6"/>
          <p:cNvSpPr/>
          <p:nvPr/>
        </p:nvSpPr>
        <p:spPr>
          <a:xfrm>
            <a:off x="1173485" y="6033184"/>
            <a:ext cx="9702156" cy="369332"/>
          </a:xfrm>
          <a:prstGeom prst="rect">
            <a:avLst/>
          </a:prstGeom>
        </p:spPr>
        <p:txBody>
          <a:bodyPr wrap="square">
            <a:spAutoFit/>
          </a:bodyPr>
          <a:lstStyle/>
          <a:p>
            <a:pPr algn="ctr"/>
            <a:r>
              <a:rPr lang="pl-PL" dirty="0" smtClean="0"/>
              <a:t>Marian Mazur, Cybernetyka i Charakter, Państwowy Instytut Wydawniczy, Warszawa 1976</a:t>
            </a:r>
            <a:endParaRPr lang="pl-PL" dirty="0"/>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xmlns="" id="{53A4D00C-F98A-4FD5-9462-ED7D67B38028}"/>
              </a:ext>
            </a:extLst>
          </p:cNvPr>
          <p:cNvSpPr/>
          <p:nvPr/>
        </p:nvSpPr>
        <p:spPr>
          <a:xfrm>
            <a:off x="1062378" y="1988966"/>
            <a:ext cx="9924370" cy="1754326"/>
          </a:xfrm>
          <a:prstGeom prst="rect">
            <a:avLst/>
          </a:prstGeom>
        </p:spPr>
        <p:txBody>
          <a:bodyPr wrap="square">
            <a:spAutoFit/>
          </a:bodyPr>
          <a:lstStyle/>
          <a:p>
            <a:pPr algn="ctr"/>
            <a:r>
              <a:rPr lang="pl-PL" sz="3600" dirty="0"/>
              <a:t>Dziękuję serdecznie!</a:t>
            </a:r>
            <a:r>
              <a:rPr lang="pl-PL" sz="2400" dirty="0"/>
              <a:t/>
            </a:r>
            <a:br>
              <a:rPr lang="pl-PL" sz="2400" dirty="0"/>
            </a:br>
            <a:r>
              <a:rPr lang="pl-PL" sz="2400" dirty="0">
                <a:latin typeface="Times New Roman" panose="02020603050405020304" pitchFamily="18" charset="0"/>
              </a:rPr>
              <a:t>Zapraszam do zadawania pytań.</a:t>
            </a:r>
            <a:br>
              <a:rPr lang="pl-PL" sz="2400" dirty="0">
                <a:latin typeface="Times New Roman" panose="02020603050405020304" pitchFamily="18" charset="0"/>
              </a:rPr>
            </a:br>
            <a:r>
              <a:rPr lang="pl-PL" sz="2400" dirty="0">
                <a:latin typeface="Times New Roman" panose="02020603050405020304" pitchFamily="18" charset="0"/>
              </a:rPr>
              <a:t/>
            </a:r>
            <a:br>
              <a:rPr lang="pl-PL" sz="2400" dirty="0">
                <a:latin typeface="Times New Roman" panose="02020603050405020304" pitchFamily="18" charset="0"/>
              </a:rPr>
            </a:br>
            <a:endParaRPr lang="pl-PL" sz="2400" i="1" dirty="0"/>
          </a:p>
        </p:txBody>
      </p:sp>
      <p:sp>
        <p:nvSpPr>
          <p:cNvPr id="5" name="Prostokąt 4">
            <a:extLst>
              <a:ext uri="{FF2B5EF4-FFF2-40B4-BE49-F238E27FC236}">
                <a16:creationId xmlns:a16="http://schemas.microsoft.com/office/drawing/2014/main" xmlns="" id="{FDDFA2BD-B722-47B3-A43C-2378B906E9B1}"/>
              </a:ext>
            </a:extLst>
          </p:cNvPr>
          <p:cNvSpPr/>
          <p:nvPr/>
        </p:nvSpPr>
        <p:spPr>
          <a:xfrm>
            <a:off x="1062378" y="3743292"/>
            <a:ext cx="9924370" cy="2554545"/>
          </a:xfrm>
          <a:prstGeom prst="rect">
            <a:avLst/>
          </a:prstGeom>
        </p:spPr>
        <p:txBody>
          <a:bodyPr wrap="square">
            <a:spAutoFit/>
          </a:bodyPr>
          <a:lstStyle/>
          <a:p>
            <a:r>
              <a:rPr lang="pl-PL" sz="1600" b="1" dirty="0"/>
              <a:t>Źródła i inspiracje:</a:t>
            </a:r>
          </a:p>
          <a:p>
            <a:r>
              <a:rPr lang="pl-PL" sz="1600" dirty="0" smtClean="0"/>
              <a:t>Józef Kossecki, Cybernetyczna analiza systemów i procesów społecznych, Kielce 1996</a:t>
            </a:r>
            <a:br>
              <a:rPr lang="pl-PL" sz="1600" dirty="0" smtClean="0"/>
            </a:br>
            <a:r>
              <a:rPr lang="pl-PL" sz="1600" dirty="0" smtClean="0"/>
              <a:t>Józef Kossecki, Naukowe podstawy nacjokratyzmu, NAI Warszawa 2015</a:t>
            </a:r>
            <a:br>
              <a:rPr lang="pl-PL" sz="1600" dirty="0" smtClean="0"/>
            </a:br>
            <a:r>
              <a:rPr lang="pl-PL" sz="1600" dirty="0" smtClean="0"/>
              <a:t>Marian Mazur Cybernetyczna teoria układów samodzielnych, Warszawa 1966 </a:t>
            </a:r>
          </a:p>
          <a:p>
            <a:r>
              <a:rPr lang="pl-PL" sz="1600" dirty="0" smtClean="0"/>
              <a:t>Marian Mazur, Cybernetyka i Charakter, Państwowy Instytut Wydawniczy, Warszawa 1976</a:t>
            </a:r>
            <a:br>
              <a:rPr lang="pl-PL" sz="1600" dirty="0" smtClean="0"/>
            </a:br>
            <a:r>
              <a:rPr lang="pl-PL" sz="1600" dirty="0" smtClean="0"/>
              <a:t>Józef Kossecki, „METACYBERNETYKA” - wydanie 2015</a:t>
            </a:r>
          </a:p>
          <a:p>
            <a:r>
              <a:rPr lang="pl-PL" sz="1600" dirty="0" smtClean="0"/>
              <a:t>NAI </a:t>
            </a:r>
            <a:r>
              <a:rPr lang="pl-PL" sz="1600" dirty="0"/>
              <a:t>– Narodowa Akademia </a:t>
            </a:r>
            <a:r>
              <a:rPr lang="pl-PL" sz="1600" dirty="0" smtClean="0"/>
              <a:t>Informacyjna</a:t>
            </a:r>
          </a:p>
          <a:p>
            <a:r>
              <a:rPr lang="pl-PL" sz="1600" dirty="0" err="1" smtClean="0">
                <a:hlinkClick r:id="rId2"/>
              </a:rPr>
              <a:t>www.naiwarszawa.pl</a:t>
            </a:r>
            <a:r>
              <a:rPr lang="pl-PL" sz="1600" dirty="0"/>
              <a:t/>
            </a:r>
            <a:br>
              <a:rPr lang="pl-PL" sz="1600" dirty="0"/>
            </a:br>
            <a:r>
              <a:rPr lang="pl-PL" sz="1600" dirty="0">
                <a:hlinkClick r:id="rId3"/>
              </a:rPr>
              <a:t>www.autonom.edu.pl</a:t>
            </a:r>
            <a:r>
              <a:rPr lang="pl-PL" sz="1600" dirty="0"/>
              <a:t/>
            </a:r>
            <a:br>
              <a:rPr lang="pl-PL" sz="1600" dirty="0"/>
            </a:br>
            <a:r>
              <a:rPr lang="pl-PL" sz="1600" dirty="0" err="1">
                <a:hlinkClick r:id="rId4"/>
              </a:rPr>
              <a:t>www.socjocybernetyka.pl</a:t>
            </a:r>
            <a:r>
              <a:rPr lang="pl-PL" sz="1600" dirty="0"/>
              <a:t> </a:t>
            </a:r>
          </a:p>
        </p:txBody>
      </p:sp>
      <p:sp>
        <p:nvSpPr>
          <p:cNvPr id="6" name="Symbol zastępczy numeru slajdu 5"/>
          <p:cNvSpPr>
            <a:spLocks noGrp="1"/>
          </p:cNvSpPr>
          <p:nvPr>
            <p:ph type="sldNum" sz="quarter" idx="12"/>
          </p:nvPr>
        </p:nvSpPr>
        <p:spPr/>
        <p:txBody>
          <a:bodyPr/>
          <a:lstStyle/>
          <a:p>
            <a:fld id="{6A5CEE1A-08B2-421E-AC0C-69333F05AFAC}" type="slidenum">
              <a:rPr lang="pl-PL" smtClean="0"/>
              <a:pPr/>
              <a:t>75</a:t>
            </a:fld>
            <a:endParaRPr lang="pl-PL"/>
          </a:p>
        </p:txBody>
      </p:sp>
      <p:sp>
        <p:nvSpPr>
          <p:cNvPr id="9"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Tree>
    <p:extLst>
      <p:ext uri="{BB962C8B-B14F-4D97-AF65-F5344CB8AC3E}">
        <p14:creationId xmlns:p14="http://schemas.microsoft.com/office/powerpoint/2010/main" xmlns="" val="3810471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377053"/>
            <a:ext cx="9260115" cy="1384995"/>
          </a:xfrm>
          <a:prstGeom prst="rect">
            <a:avLst/>
          </a:prstGeom>
        </p:spPr>
        <p:txBody>
          <a:bodyPr wrap="square">
            <a:spAutoFit/>
          </a:bodyPr>
          <a:lstStyle/>
          <a:p>
            <a:pPr algn="ctr"/>
            <a:r>
              <a:rPr lang="pl-PL" sz="2800" b="1" dirty="0" smtClean="0"/>
              <a:t>Energię wykonawcza</a:t>
            </a:r>
            <a:r>
              <a:rPr lang="pl-PL" sz="2800" dirty="0" smtClean="0"/>
              <a:t>, która umożliwia wykonanie pracy, związanej z reakcjami (działaniami) systemu i jest przetwarzana </a:t>
            </a:r>
            <a:br>
              <a:rPr lang="pl-PL" sz="2800" dirty="0" smtClean="0"/>
            </a:br>
            <a:r>
              <a:rPr lang="pl-PL" sz="2800" dirty="0" smtClean="0"/>
              <a:t>w torze energetycznym systemu autonomicznego.</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8</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stokąt 17">
            <a:extLst>
              <a:ext uri="{FF2B5EF4-FFF2-40B4-BE49-F238E27FC236}">
                <a16:creationId xmlns:a16="http://schemas.microsoft.com/office/drawing/2014/main" xmlns="" id="{53951D96-688B-4094-B690-D0E514DF69FB}"/>
              </a:ext>
            </a:extLst>
          </p:cNvPr>
          <p:cNvSpPr/>
          <p:nvPr/>
        </p:nvSpPr>
        <p:spPr>
          <a:xfrm>
            <a:off x="1394505" y="2377053"/>
            <a:ext cx="9260115" cy="1384995"/>
          </a:xfrm>
          <a:prstGeom prst="rect">
            <a:avLst/>
          </a:prstGeom>
        </p:spPr>
        <p:txBody>
          <a:bodyPr wrap="square">
            <a:spAutoFit/>
          </a:bodyPr>
          <a:lstStyle/>
          <a:p>
            <a:pPr algn="ctr"/>
            <a:r>
              <a:rPr lang="pl-PL" sz="2800" dirty="0" smtClean="0"/>
              <a:t>Procesy informacyjne i energia sterownicza decydują o tym, jakiego </a:t>
            </a:r>
            <a:r>
              <a:rPr lang="pl-PL" sz="2800" b="1" dirty="0" smtClean="0"/>
              <a:t>rodzaju reakcje </a:t>
            </a:r>
            <a:r>
              <a:rPr lang="pl-PL" sz="2800" dirty="0" smtClean="0"/>
              <a:t>będzie wykonywać system, zaś energia wykonawcza decyduje o </a:t>
            </a:r>
            <a:r>
              <a:rPr lang="pl-PL" sz="2800" b="1" dirty="0" smtClean="0"/>
              <a:t>sile (natężeniu) tych reakcji</a:t>
            </a:r>
            <a:r>
              <a:rPr lang="pl-PL" sz="2800" dirty="0" smtClean="0"/>
              <a:t>.</a:t>
            </a:r>
            <a:endParaRPr lang="pl-PL" sz="2800" b="1" dirty="0"/>
          </a:p>
        </p:txBody>
      </p:sp>
      <p:sp>
        <p:nvSpPr>
          <p:cNvPr id="4" name="Symbol zastępczy numeru slajdu 3"/>
          <p:cNvSpPr>
            <a:spLocks noGrp="1"/>
          </p:cNvSpPr>
          <p:nvPr>
            <p:ph type="sldNum" sz="quarter" idx="12"/>
          </p:nvPr>
        </p:nvSpPr>
        <p:spPr/>
        <p:txBody>
          <a:bodyPr/>
          <a:lstStyle/>
          <a:p>
            <a:fld id="{6A5CEE1A-08B2-421E-AC0C-69333F05AFAC}" type="slidenum">
              <a:rPr lang="pl-PL" smtClean="0"/>
              <a:pPr/>
              <a:t>9</a:t>
            </a:fld>
            <a:endParaRPr lang="pl-PL"/>
          </a:p>
        </p:txBody>
      </p:sp>
      <p:sp>
        <p:nvSpPr>
          <p:cNvPr id="6" name="Tytuł 1">
            <a:extLst>
              <a:ext uri="{FF2B5EF4-FFF2-40B4-BE49-F238E27FC236}">
                <a16:creationId xmlns:a16="http://schemas.microsoft.com/office/drawing/2014/main" xmlns="" id="{9227CC3B-BA71-438E-B209-042783603659}"/>
              </a:ext>
            </a:extLst>
          </p:cNvPr>
          <p:cNvSpPr>
            <a:spLocks noGrp="1"/>
          </p:cNvSpPr>
          <p:nvPr>
            <p:ph type="title"/>
          </p:nvPr>
        </p:nvSpPr>
        <p:spPr/>
        <p:txBody>
          <a:bodyPr>
            <a:normAutofit/>
          </a:bodyPr>
          <a:lstStyle/>
          <a:p>
            <a:pPr algn="ctr"/>
            <a:r>
              <a:rPr lang="pl-PL" sz="3600" b="1" dirty="0" smtClean="0"/>
              <a:t>Moc Procesu – rola w procesach autonomii </a:t>
            </a:r>
          </a:p>
        </p:txBody>
      </p:sp>
      <p:sp>
        <p:nvSpPr>
          <p:cNvPr id="20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
        <p:nvSpPr>
          <p:cNvPr id="205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xmlns="" val="102844521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30000"/>
          </a:schemeClr>
        </a:solidFill>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4647</TotalTime>
  <Words>2475</Words>
  <Application>Microsoft Office PowerPoint</Application>
  <PresentationFormat>Niestandardowy</PresentationFormat>
  <Paragraphs>315</Paragraphs>
  <Slides>75</Slides>
  <Notes>74</Notes>
  <HiddenSlides>0</HiddenSlides>
  <MMClips>0</MMClips>
  <ScaleCrop>false</ScaleCrop>
  <HeadingPairs>
    <vt:vector size="6" baseType="variant">
      <vt:variant>
        <vt:lpstr>Motyw</vt:lpstr>
      </vt:variant>
      <vt:variant>
        <vt:i4>1</vt:i4>
      </vt:variant>
      <vt:variant>
        <vt:lpstr>Osadzone serwery OLE</vt:lpstr>
      </vt:variant>
      <vt:variant>
        <vt:i4>2</vt:i4>
      </vt:variant>
      <vt:variant>
        <vt:lpstr>Tytuły slajdów</vt:lpstr>
      </vt:variant>
      <vt:variant>
        <vt:i4>75</vt:i4>
      </vt:variant>
    </vt:vector>
  </HeadingPairs>
  <TitlesOfParts>
    <vt:vector size="78" baseType="lpstr">
      <vt:lpstr>Motyw pakietu Office</vt:lpstr>
      <vt:lpstr>Równanie</vt:lpstr>
      <vt:lpstr>Microsoft Equation 3.0</vt:lpstr>
      <vt:lpstr>Cybernetyczne Podstawy Walki Informacyjnej    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lpstr>Moc Procesu – rola w procesach autonomii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Dominik Dudek</dc:creator>
  <cp:lastModifiedBy>Dell</cp:lastModifiedBy>
  <cp:revision>641</cp:revision>
  <dcterms:created xsi:type="dcterms:W3CDTF">2018-03-31T12:37:13Z</dcterms:created>
  <dcterms:modified xsi:type="dcterms:W3CDTF">2020-05-26T19:50:26Z</dcterms:modified>
</cp:coreProperties>
</file>